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8" r:id="rId2"/>
    <p:sldId id="263" r:id="rId3"/>
    <p:sldId id="266" r:id="rId4"/>
    <p:sldId id="326" r:id="rId5"/>
    <p:sldId id="336" r:id="rId6"/>
    <p:sldId id="280" r:id="rId7"/>
    <p:sldId id="278" r:id="rId8"/>
    <p:sldId id="283" r:id="rId9"/>
    <p:sldId id="276" r:id="rId10"/>
    <p:sldId id="271" r:id="rId11"/>
    <p:sldId id="269" r:id="rId12"/>
    <p:sldId id="282" r:id="rId13"/>
    <p:sldId id="270" r:id="rId14"/>
    <p:sldId id="281" r:id="rId15"/>
    <p:sldId id="291" r:id="rId16"/>
    <p:sldId id="345" r:id="rId17"/>
    <p:sldId id="349" r:id="rId18"/>
    <p:sldId id="347" r:id="rId19"/>
    <p:sldId id="327" r:id="rId20"/>
    <p:sldId id="264" r:id="rId21"/>
    <p:sldId id="328" r:id="rId22"/>
    <p:sldId id="329" r:id="rId23"/>
    <p:sldId id="343" r:id="rId24"/>
    <p:sldId id="267" r:id="rId25"/>
    <p:sldId id="292" r:id="rId26"/>
    <p:sldId id="298" r:id="rId27"/>
    <p:sldId id="303" r:id="rId28"/>
    <p:sldId id="339" r:id="rId29"/>
    <p:sldId id="342" r:id="rId30"/>
    <p:sldId id="338" r:id="rId31"/>
    <p:sldId id="307" r:id="rId32"/>
    <p:sldId id="308" r:id="rId33"/>
    <p:sldId id="311" r:id="rId34"/>
    <p:sldId id="313" r:id="rId35"/>
    <p:sldId id="330" r:id="rId36"/>
    <p:sldId id="289" r:id="rId37"/>
    <p:sldId id="322" r:id="rId38"/>
    <p:sldId id="323" r:id="rId39"/>
    <p:sldId id="324" r:id="rId40"/>
    <p:sldId id="325" r:id="rId41"/>
    <p:sldId id="301" r:id="rId42"/>
    <p:sldId id="302" r:id="rId43"/>
    <p:sldId id="261" r:id="rId44"/>
    <p:sldId id="369" r:id="rId45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2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6228" autoAdjust="0"/>
  </p:normalViewPr>
  <p:slideViewPr>
    <p:cSldViewPr snapToGrid="0">
      <p:cViewPr varScale="1">
        <p:scale>
          <a:sx n="110" d="100"/>
          <a:sy n="110" d="100"/>
        </p:scale>
        <p:origin x="37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54750-0D19-4030-B874-CCEB12B3FCFD}" type="datetimeFigureOut">
              <a:rPr lang="da-DK" smtClean="0"/>
              <a:t>27-03-2024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3CE23-9C24-4DA7-BEBD-F9F81469315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7436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2764-05FE-4A88-8489-B2C31E0253BC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36722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da-DK" dirty="0"/>
            </a:b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2764-05FE-4A88-8489-B2C31E0253BC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80481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da-DK" dirty="0"/>
            </a:b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2764-05FE-4A88-8489-B2C31E0253BC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64532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da-DK" dirty="0"/>
            </a:b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2764-05FE-4A88-8489-B2C31E0253BC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406167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da-DK" dirty="0"/>
            </a:b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2764-05FE-4A88-8489-B2C31E0253BC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53030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da-DK" dirty="0"/>
            </a:b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2764-05FE-4A88-8489-B2C31E0253BC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0593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da-DK" dirty="0"/>
            </a:b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2764-05FE-4A88-8489-B2C31E0253BC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53922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da-DK" dirty="0"/>
            </a:b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2764-05FE-4A88-8489-B2C31E0253BC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47898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da-DK" dirty="0"/>
            </a:b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2764-05FE-4A88-8489-B2C31E0253BC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218795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da-DK" dirty="0"/>
            </a:b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2764-05FE-4A88-8489-B2C31E0253BC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211456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da-DK" dirty="0"/>
            </a:b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2764-05FE-4A88-8489-B2C31E0253BC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7147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da-DK" dirty="0"/>
            </a:b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2764-05FE-4A88-8489-B2C31E0253BC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322165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BSESIDE NORMAL HISTORY</a:t>
            </a:r>
            <a:br>
              <a:rPr lang="da-DK" dirty="0"/>
            </a:br>
            <a:r>
              <a:rPr lang="da-DK" dirty="0"/>
              <a:t>EXCAT DIAGNOSIS/TISSUE not important</a:t>
            </a:r>
            <a:br>
              <a:rPr lang="da-DK" dirty="0"/>
            </a:br>
            <a:br>
              <a:rPr lang="da-DK" dirty="0"/>
            </a:br>
            <a:r>
              <a:rPr lang="da-DK" dirty="0"/>
              <a:t>GROWTH: Have </a:t>
            </a:r>
            <a:r>
              <a:rPr lang="da-DK" dirty="0" err="1"/>
              <a:t>they</a:t>
            </a:r>
            <a:r>
              <a:rPr lang="da-DK" dirty="0"/>
              <a:t> </a:t>
            </a:r>
            <a:r>
              <a:rPr lang="da-DK" dirty="0" err="1"/>
              <a:t>passed</a:t>
            </a:r>
            <a:r>
              <a:rPr lang="da-DK" dirty="0"/>
              <a:t> peak </a:t>
            </a:r>
            <a:r>
              <a:rPr lang="da-DK" dirty="0" err="1"/>
              <a:t>height</a:t>
            </a:r>
            <a:r>
              <a:rPr lang="da-DK" dirty="0"/>
              <a:t> </a:t>
            </a:r>
            <a:r>
              <a:rPr lang="da-DK" dirty="0" err="1"/>
              <a:t>velocity</a:t>
            </a:r>
            <a:r>
              <a:rPr lang="da-DK" dirty="0"/>
              <a:t>? </a:t>
            </a:r>
            <a:r>
              <a:rPr lang="da-DK" dirty="0" err="1"/>
              <a:t>Expected</a:t>
            </a:r>
            <a:r>
              <a:rPr lang="da-DK" dirty="0"/>
              <a:t> </a:t>
            </a:r>
            <a:r>
              <a:rPr lang="da-DK" dirty="0" err="1"/>
              <a:t>height</a:t>
            </a:r>
            <a:r>
              <a:rPr lang="da-DK" dirty="0"/>
              <a:t>?</a:t>
            </a:r>
            <a:br>
              <a:rPr lang="da-DK" dirty="0"/>
            </a:br>
            <a:endParaRPr lang="da-DK" dirty="0"/>
          </a:p>
          <a:p>
            <a:r>
              <a:rPr lang="da-DK" dirty="0"/>
              <a:t>OTHER: </a:t>
            </a:r>
            <a:r>
              <a:rPr lang="da-DK" dirty="0" err="1"/>
              <a:t>Previous</a:t>
            </a:r>
            <a:r>
              <a:rPr lang="da-DK" dirty="0"/>
              <a:t> </a:t>
            </a:r>
            <a:r>
              <a:rPr lang="da-DK" dirty="0" err="1"/>
              <a:t>apophysitis</a:t>
            </a:r>
            <a:r>
              <a:rPr lang="da-DK" dirty="0"/>
              <a:t> in </a:t>
            </a:r>
            <a:r>
              <a:rPr lang="da-DK" dirty="0" err="1"/>
              <a:t>heel</a:t>
            </a:r>
            <a:r>
              <a:rPr lang="da-DK" dirty="0"/>
              <a:t> or </a:t>
            </a:r>
            <a:r>
              <a:rPr lang="da-DK" dirty="0" err="1"/>
              <a:t>incoming</a:t>
            </a:r>
            <a:r>
              <a:rPr lang="da-DK" dirty="0"/>
              <a:t> in hip? </a:t>
            </a:r>
            <a:r>
              <a:rPr lang="da-DK" dirty="0" err="1"/>
              <a:t>Other</a:t>
            </a:r>
            <a:r>
              <a:rPr lang="da-DK" dirty="0"/>
              <a:t> </a:t>
            </a:r>
            <a:r>
              <a:rPr lang="da-DK" dirty="0" err="1"/>
              <a:t>stuff</a:t>
            </a:r>
            <a:r>
              <a:rPr lang="da-DK" dirty="0"/>
              <a:t> </a:t>
            </a:r>
            <a:r>
              <a:rPr lang="da-DK" dirty="0" err="1"/>
              <a:t>limiting</a:t>
            </a:r>
            <a:r>
              <a:rPr lang="da-DK" dirty="0"/>
              <a:t> participation?</a:t>
            </a:r>
            <a:br>
              <a:rPr lang="da-DK" dirty="0"/>
            </a:br>
            <a:endParaRPr lang="da-DK" dirty="0"/>
          </a:p>
          <a:p>
            <a:r>
              <a:rPr lang="da-DK" dirty="0"/>
              <a:t>ENVIRONMENT: What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they</a:t>
            </a:r>
            <a:r>
              <a:rPr lang="da-DK" dirty="0"/>
              <a:t> coming from, </a:t>
            </a:r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they</a:t>
            </a:r>
            <a:r>
              <a:rPr lang="da-DK" dirty="0"/>
              <a:t> </a:t>
            </a:r>
            <a:r>
              <a:rPr lang="da-DK" dirty="0" err="1"/>
              <a:t>returning</a:t>
            </a:r>
            <a:r>
              <a:rPr lang="da-DK" dirty="0"/>
              <a:t> to? Are </a:t>
            </a:r>
            <a:r>
              <a:rPr lang="da-DK" dirty="0" err="1"/>
              <a:t>there</a:t>
            </a:r>
            <a:r>
              <a:rPr lang="da-DK" dirty="0"/>
              <a:t> ”tensions” (Michael)</a:t>
            </a:r>
            <a:br>
              <a:rPr lang="da-DK" dirty="0"/>
            </a:br>
            <a:endParaRPr lang="da-DK" dirty="0"/>
          </a:p>
          <a:p>
            <a:r>
              <a:rPr lang="da-DK" dirty="0"/>
              <a:t>PREVIOUS: Is </a:t>
            </a:r>
            <a:r>
              <a:rPr lang="da-DK" dirty="0" err="1"/>
              <a:t>their</a:t>
            </a:r>
            <a:r>
              <a:rPr lang="da-DK" dirty="0"/>
              <a:t> </a:t>
            </a:r>
            <a:r>
              <a:rPr lang="da-DK" dirty="0" err="1"/>
              <a:t>current</a:t>
            </a:r>
            <a:r>
              <a:rPr lang="da-DK" dirty="0"/>
              <a:t> </a:t>
            </a:r>
            <a:r>
              <a:rPr lang="da-DK" dirty="0" err="1"/>
              <a:t>understanding</a:t>
            </a:r>
            <a:r>
              <a:rPr lang="da-DK" dirty="0"/>
              <a:t> of </a:t>
            </a:r>
            <a:r>
              <a:rPr lang="da-DK" dirty="0" err="1"/>
              <a:t>their</a:t>
            </a:r>
            <a:r>
              <a:rPr lang="da-DK" dirty="0"/>
              <a:t> </a:t>
            </a:r>
            <a:r>
              <a:rPr lang="da-DK" dirty="0" err="1"/>
              <a:t>condition+managment</a:t>
            </a:r>
            <a:r>
              <a:rPr lang="da-DK" dirty="0"/>
              <a:t> </a:t>
            </a:r>
            <a:r>
              <a:rPr lang="da-DK" dirty="0" err="1"/>
              <a:t>helpful</a:t>
            </a:r>
            <a:r>
              <a:rPr lang="da-DK" dirty="0"/>
              <a:t> or pose a </a:t>
            </a:r>
            <a:r>
              <a:rPr lang="da-DK" dirty="0" err="1"/>
              <a:t>barrier</a:t>
            </a:r>
            <a:r>
              <a:rPr lang="da-DK" dirty="0"/>
              <a:t> to </a:t>
            </a:r>
            <a:r>
              <a:rPr lang="da-DK" dirty="0" err="1"/>
              <a:t>recovery</a:t>
            </a:r>
            <a:r>
              <a:rPr lang="da-DK" dirty="0"/>
              <a:t>?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2764-05FE-4A88-8489-B2C31E0253BC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01603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Specificly</a:t>
            </a:r>
            <a:r>
              <a:rPr lang="da-DK" dirty="0"/>
              <a:t> for </a:t>
            </a:r>
            <a:r>
              <a:rPr lang="da-DK" dirty="0" err="1"/>
              <a:t>adolescents</a:t>
            </a:r>
            <a:r>
              <a:rPr lang="da-DK" dirty="0"/>
              <a:t> with </a:t>
            </a:r>
            <a:r>
              <a:rPr lang="da-DK" dirty="0" err="1"/>
              <a:t>anterior</a:t>
            </a:r>
            <a:r>
              <a:rPr lang="da-DK" dirty="0"/>
              <a:t> </a:t>
            </a:r>
            <a:r>
              <a:rPr lang="da-DK" dirty="0" err="1"/>
              <a:t>knee</a:t>
            </a:r>
            <a:r>
              <a:rPr lang="da-DK" dirty="0"/>
              <a:t> </a:t>
            </a:r>
            <a:r>
              <a:rPr lang="da-DK" dirty="0" err="1"/>
              <a:t>pain</a:t>
            </a:r>
            <a:r>
              <a:rPr lang="da-DK" dirty="0"/>
              <a:t>:</a:t>
            </a:r>
            <a:br>
              <a:rPr lang="da-DK" dirty="0"/>
            </a:br>
            <a:r>
              <a:rPr lang="da-DK" dirty="0"/>
              <a:t>- Do </a:t>
            </a:r>
            <a:r>
              <a:rPr lang="da-DK" dirty="0" err="1"/>
              <a:t>they</a:t>
            </a:r>
            <a:r>
              <a:rPr lang="da-DK" dirty="0"/>
              <a:t> have </a:t>
            </a:r>
            <a:r>
              <a:rPr lang="da-DK" dirty="0" err="1"/>
              <a:t>alterede</a:t>
            </a:r>
            <a:r>
              <a:rPr lang="da-DK" dirty="0"/>
              <a:t> </a:t>
            </a:r>
            <a:r>
              <a:rPr lang="da-DK" dirty="0" err="1"/>
              <a:t>pain</a:t>
            </a:r>
            <a:r>
              <a:rPr lang="da-DK" dirty="0"/>
              <a:t> perception, </a:t>
            </a:r>
            <a:r>
              <a:rPr lang="da-DK" dirty="0" err="1"/>
              <a:t>resting</a:t>
            </a:r>
            <a:r>
              <a:rPr lang="da-DK" dirty="0"/>
              <a:t> </a:t>
            </a:r>
            <a:r>
              <a:rPr lang="da-DK" dirty="0" err="1"/>
              <a:t>pain</a:t>
            </a:r>
            <a:r>
              <a:rPr lang="da-DK" dirty="0"/>
              <a:t>, or </a:t>
            </a:r>
            <a:r>
              <a:rPr lang="da-DK" dirty="0" err="1"/>
              <a:t>widespread</a:t>
            </a:r>
            <a:r>
              <a:rPr lang="da-DK" dirty="0"/>
              <a:t> </a:t>
            </a:r>
            <a:r>
              <a:rPr lang="da-DK" dirty="0" err="1"/>
              <a:t>pain</a:t>
            </a:r>
            <a:r>
              <a:rPr lang="da-DK" dirty="0"/>
              <a:t>?</a:t>
            </a:r>
            <a:br>
              <a:rPr lang="da-DK" dirty="0"/>
            </a:br>
            <a:r>
              <a:rPr lang="da-DK" dirty="0"/>
              <a:t>- do </a:t>
            </a:r>
            <a:r>
              <a:rPr lang="da-DK" dirty="0" err="1"/>
              <a:t>they</a:t>
            </a:r>
            <a:r>
              <a:rPr lang="da-DK" dirty="0"/>
              <a:t> have high </a:t>
            </a:r>
            <a:r>
              <a:rPr lang="da-DK" dirty="0" err="1"/>
              <a:t>degree</a:t>
            </a:r>
            <a:r>
              <a:rPr lang="da-DK" dirty="0"/>
              <a:t> of </a:t>
            </a:r>
            <a:r>
              <a:rPr lang="da-DK" dirty="0" err="1"/>
              <a:t>avoidance</a:t>
            </a:r>
            <a:r>
              <a:rPr lang="da-DK" dirty="0"/>
              <a:t> </a:t>
            </a:r>
            <a:r>
              <a:rPr lang="da-DK" dirty="0" err="1"/>
              <a:t>behavior</a:t>
            </a:r>
            <a:r>
              <a:rPr lang="da-DK" dirty="0"/>
              <a:t> or </a:t>
            </a:r>
            <a:r>
              <a:rPr lang="da-DK" dirty="0" err="1"/>
              <a:t>beliefs</a:t>
            </a:r>
            <a:r>
              <a:rPr lang="da-DK" dirty="0"/>
              <a:t>?</a:t>
            </a:r>
          </a:p>
          <a:p>
            <a:r>
              <a:rPr lang="da-DK" dirty="0"/>
              <a:t>- </a:t>
            </a:r>
            <a:r>
              <a:rPr lang="da-DK" dirty="0" err="1"/>
              <a:t>Does</a:t>
            </a:r>
            <a:r>
              <a:rPr lang="da-DK" dirty="0"/>
              <a:t> the </a:t>
            </a:r>
            <a:r>
              <a:rPr lang="da-DK" dirty="0" err="1"/>
              <a:t>history</a:t>
            </a:r>
            <a:r>
              <a:rPr lang="da-DK" dirty="0"/>
              <a:t> </a:t>
            </a:r>
            <a:r>
              <a:rPr lang="da-DK" dirty="0" err="1"/>
              <a:t>allude</a:t>
            </a:r>
            <a:r>
              <a:rPr lang="da-DK" dirty="0"/>
              <a:t> to injuries in the </a:t>
            </a:r>
            <a:r>
              <a:rPr lang="da-DK" dirty="0" err="1"/>
              <a:t>intra-articular</a:t>
            </a:r>
            <a:r>
              <a:rPr lang="da-DK" dirty="0"/>
              <a:t> </a:t>
            </a:r>
            <a:r>
              <a:rPr lang="da-DK" dirty="0" err="1"/>
              <a:t>structues</a:t>
            </a:r>
            <a:r>
              <a:rPr lang="da-DK" dirty="0"/>
              <a:t>?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2764-05FE-4A88-8489-B2C31E0253BC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87144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err="1"/>
              <a:t>These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the </a:t>
            </a:r>
            <a:r>
              <a:rPr lang="da-DK" dirty="0" err="1"/>
              <a:t>conditions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c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FS Albert Extra Bold"/>
              </a:rPr>
              <a:t>onscious</a:t>
            </a:r>
            <a:r>
              <a:rPr lang="en-US" b="0" i="0" dirty="0">
                <a:solidFill>
                  <a:srgbClr val="212121"/>
                </a:solidFill>
                <a:effectLst/>
                <a:latin typeface="FS Albert Extra Bold"/>
              </a:rPr>
              <a:t> of for the adolescents with anterior knee pain.</a:t>
            </a:r>
            <a:br>
              <a:rPr lang="en-US" b="0" i="0" dirty="0">
                <a:solidFill>
                  <a:srgbClr val="212121"/>
                </a:solidFill>
                <a:effectLst/>
                <a:latin typeface="FS Albert Extra Bold"/>
              </a:rPr>
            </a:br>
            <a:br>
              <a:rPr lang="en-US" b="0" i="0" dirty="0">
                <a:solidFill>
                  <a:srgbClr val="212121"/>
                </a:solidFill>
                <a:effectLst/>
                <a:latin typeface="FS Albert Extra Bold"/>
              </a:rPr>
            </a:br>
            <a:r>
              <a:rPr lang="en-US" b="0" i="0" dirty="0">
                <a:solidFill>
                  <a:srgbClr val="212121"/>
                </a:solidFill>
                <a:effectLst/>
                <a:latin typeface="FS Albert Extra Bold"/>
              </a:rPr>
              <a:t>DISC: Discoid meniscus or plica usually starts causing problems when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FS Albert Extra Bold"/>
              </a:rPr>
              <a:t>theyre</a:t>
            </a:r>
            <a:r>
              <a:rPr lang="en-US" b="0" i="0" dirty="0">
                <a:solidFill>
                  <a:srgbClr val="212121"/>
                </a:solidFill>
                <a:effectLst/>
                <a:latin typeface="FS Albert Extra Bold"/>
              </a:rPr>
              <a:t> maturing</a:t>
            </a:r>
            <a:br>
              <a:rPr lang="en-US" b="0" i="0" dirty="0">
                <a:solidFill>
                  <a:srgbClr val="212121"/>
                </a:solidFill>
                <a:effectLst/>
                <a:latin typeface="FS Albert Extra Bold"/>
              </a:rPr>
            </a:br>
            <a:br>
              <a:rPr lang="en-US" b="0" i="0" dirty="0">
                <a:solidFill>
                  <a:srgbClr val="212121"/>
                </a:solidFill>
                <a:effectLst/>
                <a:latin typeface="FS Albert Extra Bold"/>
              </a:rPr>
            </a:br>
            <a:r>
              <a:rPr lang="en-US" b="0" i="0" dirty="0">
                <a:solidFill>
                  <a:srgbClr val="212121"/>
                </a:solidFill>
                <a:effectLst/>
                <a:latin typeface="FS Albert Extra Bold"/>
              </a:rPr>
              <a:t>OD: OD most common in 10-20 year old males</a:t>
            </a:r>
            <a:br>
              <a:rPr lang="en-US" b="0" i="0" dirty="0">
                <a:solidFill>
                  <a:srgbClr val="212121"/>
                </a:solidFill>
                <a:effectLst/>
                <a:latin typeface="FS Albert Extra Bold"/>
              </a:rPr>
            </a:br>
            <a:br>
              <a:rPr lang="en-US" b="0" i="0" dirty="0">
                <a:solidFill>
                  <a:srgbClr val="212121"/>
                </a:solidFill>
                <a:effectLst/>
                <a:latin typeface="FS Albert Extra Bold"/>
              </a:rPr>
            </a:br>
            <a:r>
              <a:rPr lang="en-US" b="0" i="0" dirty="0">
                <a:solidFill>
                  <a:srgbClr val="212121"/>
                </a:solidFill>
                <a:effectLst/>
                <a:latin typeface="FS Albert Extra Bold"/>
              </a:rPr>
              <a:t>AVUL: Avulsion fractures most common during maturation</a:t>
            </a:r>
            <a:br>
              <a:rPr lang="en-US" b="0" i="0" dirty="0">
                <a:solidFill>
                  <a:srgbClr val="212121"/>
                </a:solidFill>
                <a:effectLst/>
                <a:latin typeface="FS Albert Extra Bold"/>
              </a:rPr>
            </a:br>
            <a:r>
              <a:rPr lang="en-US" b="0" i="0" dirty="0">
                <a:solidFill>
                  <a:srgbClr val="212121"/>
                </a:solidFill>
                <a:effectLst/>
                <a:latin typeface="FS Albert Extra Bold"/>
              </a:rPr>
              <a:t>CRSP: We have seen a few early stage CRPS after acute onset of Schlatter-like symptoms</a:t>
            </a:r>
            <a:br>
              <a:rPr lang="en-US" b="0" i="0" dirty="0">
                <a:solidFill>
                  <a:srgbClr val="212121"/>
                </a:solidFill>
                <a:effectLst/>
                <a:latin typeface="FS Albert Extra Bold"/>
              </a:rPr>
            </a:br>
            <a:r>
              <a:rPr lang="en-US" b="0" i="0" dirty="0">
                <a:solidFill>
                  <a:srgbClr val="212121"/>
                </a:solidFill>
                <a:effectLst/>
                <a:latin typeface="FS Albert Extra Bold"/>
              </a:rPr>
              <a:t>NOCE: their beliefs and potential tensions in their environment can obstruct recovery (kinesiophobia / ULTRALYD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FS Albert Extra Bold"/>
              </a:rPr>
              <a:t>tak</a:t>
            </a:r>
            <a:r>
              <a:rPr lang="en-US" b="0" i="0" dirty="0">
                <a:solidFill>
                  <a:srgbClr val="212121"/>
                </a:solidFill>
                <a:effectLst/>
                <a:latin typeface="FS Albert Extra Bold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212121"/>
                </a:solidFill>
                <a:effectLst/>
                <a:latin typeface="FS Albert Extra Bold"/>
              </a:rPr>
              <a:t>ALWAYS try to rule out malignant changes when it symptoms “came by themselves”</a:t>
            </a:r>
            <a:br>
              <a:rPr lang="en-US" b="0" i="0" dirty="0">
                <a:solidFill>
                  <a:srgbClr val="212121"/>
                </a:solidFill>
                <a:effectLst/>
                <a:latin typeface="FS Albert Extra Bold"/>
              </a:rPr>
            </a:br>
            <a:br>
              <a:rPr lang="en-US" b="0" i="0" dirty="0">
                <a:solidFill>
                  <a:srgbClr val="212121"/>
                </a:solidFill>
                <a:effectLst/>
                <a:latin typeface="FS Albert Extra Bold"/>
              </a:rPr>
            </a:br>
            <a:br>
              <a:rPr lang="en-US" b="0" i="0" dirty="0">
                <a:solidFill>
                  <a:srgbClr val="212121"/>
                </a:solidFill>
                <a:effectLst/>
                <a:latin typeface="FS Albert Extra Bold"/>
              </a:rPr>
            </a:br>
            <a:endParaRPr lang="en-US" b="0" i="0" dirty="0">
              <a:solidFill>
                <a:srgbClr val="212121"/>
              </a:solidFill>
              <a:effectLst/>
              <a:latin typeface="FS Albert Extra Bold"/>
            </a:endParaRP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2764-05FE-4A88-8489-B2C31E0253BC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765783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err="1"/>
              <a:t>These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the </a:t>
            </a:r>
            <a:r>
              <a:rPr lang="da-DK" dirty="0" err="1"/>
              <a:t>conditions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c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FS Albert Extra Bold"/>
              </a:rPr>
              <a:t>onscious</a:t>
            </a:r>
            <a:r>
              <a:rPr lang="en-US" b="0" i="0" dirty="0">
                <a:solidFill>
                  <a:srgbClr val="212121"/>
                </a:solidFill>
                <a:effectLst/>
                <a:latin typeface="FS Albert Extra Bold"/>
              </a:rPr>
              <a:t> of for the adolescents with anterior knee pain.</a:t>
            </a:r>
            <a:br>
              <a:rPr lang="en-US" b="0" i="0" dirty="0">
                <a:solidFill>
                  <a:srgbClr val="212121"/>
                </a:solidFill>
                <a:effectLst/>
                <a:latin typeface="FS Albert Extra Bold"/>
              </a:rPr>
            </a:br>
            <a:br>
              <a:rPr lang="en-US" b="0" i="0" dirty="0">
                <a:solidFill>
                  <a:srgbClr val="212121"/>
                </a:solidFill>
                <a:effectLst/>
                <a:latin typeface="FS Albert Extra Bold"/>
              </a:rPr>
            </a:br>
            <a:r>
              <a:rPr lang="en-US" b="0" i="0" dirty="0">
                <a:solidFill>
                  <a:srgbClr val="212121"/>
                </a:solidFill>
                <a:effectLst/>
                <a:latin typeface="FS Albert Extra Bold"/>
              </a:rPr>
              <a:t>DISC: Discoid meniscus or plica usually starts causing problems when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FS Albert Extra Bold"/>
              </a:rPr>
              <a:t>theyre</a:t>
            </a:r>
            <a:r>
              <a:rPr lang="en-US" b="0" i="0" dirty="0">
                <a:solidFill>
                  <a:srgbClr val="212121"/>
                </a:solidFill>
                <a:effectLst/>
                <a:latin typeface="FS Albert Extra Bold"/>
              </a:rPr>
              <a:t> maturing</a:t>
            </a:r>
            <a:br>
              <a:rPr lang="en-US" b="0" i="0" dirty="0">
                <a:solidFill>
                  <a:srgbClr val="212121"/>
                </a:solidFill>
                <a:effectLst/>
                <a:latin typeface="FS Albert Extra Bold"/>
              </a:rPr>
            </a:br>
            <a:br>
              <a:rPr lang="en-US" b="0" i="0" dirty="0">
                <a:solidFill>
                  <a:srgbClr val="212121"/>
                </a:solidFill>
                <a:effectLst/>
                <a:latin typeface="FS Albert Extra Bold"/>
              </a:rPr>
            </a:br>
            <a:r>
              <a:rPr lang="en-US" b="0" i="0" dirty="0">
                <a:solidFill>
                  <a:srgbClr val="212121"/>
                </a:solidFill>
                <a:effectLst/>
                <a:latin typeface="FS Albert Extra Bold"/>
              </a:rPr>
              <a:t>OD: OD most common in 10-20 year old males</a:t>
            </a:r>
            <a:br>
              <a:rPr lang="en-US" b="0" i="0" dirty="0">
                <a:solidFill>
                  <a:srgbClr val="212121"/>
                </a:solidFill>
                <a:effectLst/>
                <a:latin typeface="FS Albert Extra Bold"/>
              </a:rPr>
            </a:br>
            <a:br>
              <a:rPr lang="en-US" b="0" i="0" dirty="0">
                <a:solidFill>
                  <a:srgbClr val="212121"/>
                </a:solidFill>
                <a:effectLst/>
                <a:latin typeface="FS Albert Extra Bold"/>
              </a:rPr>
            </a:br>
            <a:r>
              <a:rPr lang="en-US" b="0" i="0" dirty="0">
                <a:solidFill>
                  <a:srgbClr val="212121"/>
                </a:solidFill>
                <a:effectLst/>
                <a:latin typeface="FS Albert Extra Bold"/>
              </a:rPr>
              <a:t>AVUL: Avulsion fractures most common during maturation</a:t>
            </a:r>
            <a:br>
              <a:rPr lang="en-US" b="0" i="0" dirty="0">
                <a:solidFill>
                  <a:srgbClr val="212121"/>
                </a:solidFill>
                <a:effectLst/>
                <a:latin typeface="FS Albert Extra Bold"/>
              </a:rPr>
            </a:br>
            <a:r>
              <a:rPr lang="en-US" b="0" i="0" dirty="0">
                <a:solidFill>
                  <a:srgbClr val="212121"/>
                </a:solidFill>
                <a:effectLst/>
                <a:latin typeface="FS Albert Extra Bold"/>
              </a:rPr>
              <a:t>CRSP: We have seen a few early stage CRPS after acute onset of Schlatter-like symptoms</a:t>
            </a:r>
            <a:br>
              <a:rPr lang="en-US" b="0" i="0" dirty="0">
                <a:solidFill>
                  <a:srgbClr val="212121"/>
                </a:solidFill>
                <a:effectLst/>
                <a:latin typeface="FS Albert Extra Bold"/>
              </a:rPr>
            </a:br>
            <a:r>
              <a:rPr lang="en-US" b="0" i="0" dirty="0">
                <a:solidFill>
                  <a:srgbClr val="212121"/>
                </a:solidFill>
                <a:effectLst/>
                <a:latin typeface="FS Albert Extra Bold"/>
              </a:rPr>
              <a:t>NOCE: their beliefs and potential tensions in their environment can obstruct recovery (kinesiophobia / ULTRALYD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FS Albert Extra Bold"/>
              </a:rPr>
              <a:t>tak</a:t>
            </a:r>
            <a:r>
              <a:rPr lang="en-US" b="0" i="0" dirty="0">
                <a:solidFill>
                  <a:srgbClr val="212121"/>
                </a:solidFill>
                <a:effectLst/>
                <a:latin typeface="FS Albert Extra Bold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212121"/>
                </a:solidFill>
                <a:effectLst/>
                <a:latin typeface="FS Albert Extra Bold"/>
              </a:rPr>
              <a:t>ALWAYS try to rule out malignant changes when it symptoms “came by themselves”</a:t>
            </a:r>
            <a:br>
              <a:rPr lang="en-US" b="0" i="0" dirty="0">
                <a:solidFill>
                  <a:srgbClr val="212121"/>
                </a:solidFill>
                <a:effectLst/>
                <a:latin typeface="FS Albert Extra Bold"/>
              </a:rPr>
            </a:br>
            <a:br>
              <a:rPr lang="en-US" b="0" i="0" dirty="0">
                <a:solidFill>
                  <a:srgbClr val="212121"/>
                </a:solidFill>
                <a:effectLst/>
                <a:latin typeface="FS Albert Extra Bold"/>
              </a:rPr>
            </a:br>
            <a:br>
              <a:rPr lang="en-US" b="0" i="0" dirty="0">
                <a:solidFill>
                  <a:srgbClr val="212121"/>
                </a:solidFill>
                <a:effectLst/>
                <a:latin typeface="FS Albert Extra Bold"/>
              </a:rPr>
            </a:br>
            <a:endParaRPr lang="en-US" b="0" i="0" dirty="0">
              <a:solidFill>
                <a:srgbClr val="212121"/>
              </a:solidFill>
              <a:effectLst/>
              <a:latin typeface="FS Albert Extra Bold"/>
            </a:endParaRP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2764-05FE-4A88-8489-B2C31E0253BC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18161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On to </a:t>
            </a:r>
            <a:r>
              <a:rPr lang="da-DK" dirty="0" err="1"/>
              <a:t>examination</a:t>
            </a:r>
            <a:r>
              <a:rPr lang="da-DK" dirty="0"/>
              <a:t>.</a:t>
            </a:r>
          </a:p>
          <a:p>
            <a:br>
              <a:rPr lang="da-DK" dirty="0"/>
            </a:br>
            <a:r>
              <a:rPr lang="da-DK" dirty="0" err="1"/>
              <a:t>Visually</a:t>
            </a:r>
            <a:r>
              <a:rPr lang="da-DK" dirty="0"/>
              <a:t>, </a:t>
            </a:r>
            <a:r>
              <a:rPr lang="da-DK" dirty="0" err="1"/>
              <a:t>we</a:t>
            </a:r>
            <a:r>
              <a:rPr lang="da-DK" dirty="0"/>
              <a:t> look for </a:t>
            </a:r>
            <a:r>
              <a:rPr lang="da-DK" dirty="0" err="1"/>
              <a:t>signs</a:t>
            </a:r>
            <a:r>
              <a:rPr lang="da-DK" dirty="0"/>
              <a:t> </a:t>
            </a:r>
            <a:r>
              <a:rPr lang="da-DK" dirty="0" err="1"/>
              <a:t>related</a:t>
            </a:r>
            <a:r>
              <a:rPr lang="da-DK" dirty="0"/>
              <a:t> to </a:t>
            </a:r>
            <a:r>
              <a:rPr lang="da-DK" dirty="0" err="1"/>
              <a:t>either</a:t>
            </a:r>
            <a:r>
              <a:rPr lang="da-DK" dirty="0"/>
              <a:t> Osgood-Schlatter, </a:t>
            </a:r>
            <a:r>
              <a:rPr lang="da-DK" dirty="0" err="1"/>
              <a:t>intraarticular</a:t>
            </a:r>
            <a:r>
              <a:rPr lang="da-DK" dirty="0"/>
              <a:t> </a:t>
            </a:r>
            <a:r>
              <a:rPr lang="da-DK" dirty="0" err="1"/>
              <a:t>injury</a:t>
            </a:r>
            <a:r>
              <a:rPr lang="da-DK" dirty="0"/>
              <a:t>, patella-issues, and still </a:t>
            </a:r>
            <a:r>
              <a:rPr lang="da-DK" dirty="0" err="1"/>
              <a:t>being</a:t>
            </a:r>
            <a:r>
              <a:rPr lang="da-DK" dirty="0"/>
              <a:t> mindful of red flags</a:t>
            </a:r>
          </a:p>
          <a:p>
            <a:br>
              <a:rPr lang="da-DK" dirty="0"/>
            </a:br>
            <a:r>
              <a:rPr lang="da-DK" dirty="0"/>
              <a:t>Have the patient point out </a:t>
            </a:r>
            <a:r>
              <a:rPr lang="da-DK" dirty="0" err="1"/>
              <a:t>their</a:t>
            </a:r>
            <a:r>
              <a:rPr lang="da-DK" dirty="0"/>
              <a:t> </a:t>
            </a:r>
            <a:r>
              <a:rPr lang="da-DK" dirty="0" err="1"/>
              <a:t>pain</a:t>
            </a:r>
            <a:r>
              <a:rPr lang="da-DK" dirty="0"/>
              <a:t> in detail, </a:t>
            </a:r>
            <a:r>
              <a:rPr lang="da-DK" dirty="0" err="1"/>
              <a:t>also</a:t>
            </a:r>
            <a:r>
              <a:rPr lang="da-DK" dirty="0"/>
              <a:t> with </a:t>
            </a:r>
            <a:r>
              <a:rPr lang="da-DK" dirty="0" err="1"/>
              <a:t>how</a:t>
            </a:r>
            <a:r>
              <a:rPr lang="da-DK" dirty="0"/>
              <a:t> </a:t>
            </a:r>
            <a:r>
              <a:rPr lang="da-DK" dirty="0" err="1"/>
              <a:t>superficial</a:t>
            </a:r>
            <a:r>
              <a:rPr lang="da-DK" dirty="0"/>
              <a:t> it is. Can </a:t>
            </a:r>
            <a:r>
              <a:rPr lang="da-DK" dirty="0" err="1"/>
              <a:t>they</a:t>
            </a:r>
            <a:r>
              <a:rPr lang="da-DK" dirty="0"/>
              <a:t> </a:t>
            </a:r>
            <a:r>
              <a:rPr lang="da-DK" dirty="0" err="1"/>
              <a:t>specify</a:t>
            </a:r>
            <a:r>
              <a:rPr lang="da-DK" dirty="0"/>
              <a:t> a </a:t>
            </a:r>
            <a:r>
              <a:rPr lang="da-DK" dirty="0" err="1"/>
              <a:t>tissue</a:t>
            </a:r>
            <a:r>
              <a:rPr lang="da-DK" dirty="0"/>
              <a:t> (</a:t>
            </a:r>
            <a:r>
              <a:rPr lang="da-DK" dirty="0" err="1"/>
              <a:t>even</a:t>
            </a:r>
            <a:r>
              <a:rPr lang="da-DK" dirty="0"/>
              <a:t> </a:t>
            </a:r>
            <a:r>
              <a:rPr lang="da-DK" dirty="0" err="1"/>
              <a:t>if</a:t>
            </a:r>
            <a:r>
              <a:rPr lang="da-DK" dirty="0"/>
              <a:t>  dont </a:t>
            </a:r>
            <a:r>
              <a:rPr lang="da-DK" dirty="0" err="1"/>
              <a:t>know</a:t>
            </a:r>
            <a:r>
              <a:rPr lang="da-DK" dirty="0"/>
              <a:t> the </a:t>
            </a:r>
            <a:r>
              <a:rPr lang="da-DK" dirty="0" err="1"/>
              <a:t>name</a:t>
            </a:r>
            <a:r>
              <a:rPr lang="da-DK" dirty="0"/>
              <a:t> of).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2764-05FE-4A88-8489-B2C31E0253BC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120587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And </a:t>
            </a:r>
            <a:r>
              <a:rPr lang="da-DK" dirty="0" err="1"/>
              <a:t>these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the sites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examine</a:t>
            </a:r>
            <a:r>
              <a:rPr lang="da-DK" dirty="0"/>
              <a:t> with manual palpation </a:t>
            </a:r>
            <a:r>
              <a:rPr lang="da-DK" dirty="0" err="1"/>
              <a:t>when</a:t>
            </a:r>
            <a:r>
              <a:rPr lang="da-DK" dirty="0"/>
              <a:t> </a:t>
            </a:r>
            <a:r>
              <a:rPr lang="da-DK" dirty="0" err="1"/>
              <a:t>trying</a:t>
            </a:r>
            <a:r>
              <a:rPr lang="da-DK" dirty="0"/>
              <a:t> to </a:t>
            </a:r>
            <a:r>
              <a:rPr lang="da-DK" dirty="0" err="1"/>
              <a:t>identfy</a:t>
            </a:r>
            <a:r>
              <a:rPr lang="da-DK" dirty="0"/>
              <a:t> </a:t>
            </a:r>
            <a:r>
              <a:rPr lang="da-DK" dirty="0" err="1"/>
              <a:t>their</a:t>
            </a:r>
            <a:r>
              <a:rPr lang="da-DK" dirty="0"/>
              <a:t> </a:t>
            </a:r>
            <a:r>
              <a:rPr lang="da-DK" dirty="0" err="1"/>
              <a:t>condition</a:t>
            </a:r>
            <a:r>
              <a:rPr lang="da-DK" dirty="0"/>
              <a:t>, </a:t>
            </a:r>
            <a:br>
              <a:rPr lang="da-DK" dirty="0"/>
            </a:br>
            <a:br>
              <a:rPr lang="da-DK" dirty="0"/>
            </a:br>
            <a:r>
              <a:rPr lang="da-DK" dirty="0" err="1"/>
              <a:t>often</a:t>
            </a:r>
            <a:r>
              <a:rPr lang="da-DK" dirty="0"/>
              <a:t> have multiple </a:t>
            </a:r>
            <a:r>
              <a:rPr lang="da-DK" dirty="0" err="1"/>
              <a:t>pain</a:t>
            </a:r>
            <a:r>
              <a:rPr lang="da-DK" dirty="0"/>
              <a:t> sites</a:t>
            </a:r>
          </a:p>
          <a:p>
            <a:br>
              <a:rPr lang="da-DK" dirty="0"/>
            </a:br>
            <a:r>
              <a:rPr lang="da-DK" dirty="0"/>
              <a:t>Important to </a:t>
            </a:r>
            <a:r>
              <a:rPr lang="da-DK" dirty="0" err="1"/>
              <a:t>distinguis</a:t>
            </a:r>
            <a:r>
              <a:rPr lang="da-DK" dirty="0"/>
              <a:t> </a:t>
            </a:r>
            <a:r>
              <a:rPr lang="da-DK" dirty="0" err="1"/>
              <a:t>between</a:t>
            </a:r>
            <a:r>
              <a:rPr lang="da-DK" dirty="0"/>
              <a:t> </a:t>
            </a:r>
            <a:r>
              <a:rPr lang="da-DK" dirty="0" err="1"/>
              <a:t>known</a:t>
            </a:r>
            <a:r>
              <a:rPr lang="da-DK" dirty="0"/>
              <a:t> </a:t>
            </a:r>
            <a:r>
              <a:rPr lang="da-DK" dirty="0" err="1"/>
              <a:t>pain</a:t>
            </a:r>
            <a:r>
              <a:rPr lang="da-DK" dirty="0"/>
              <a:t> and </a:t>
            </a:r>
            <a:r>
              <a:rPr lang="da-DK" dirty="0" err="1"/>
              <a:t>soreness</a:t>
            </a:r>
            <a:r>
              <a:rPr lang="da-DK" dirty="0"/>
              <a:t> on </a:t>
            </a:r>
            <a:r>
              <a:rPr lang="da-DK" dirty="0" err="1"/>
              <a:t>tuch</a:t>
            </a:r>
            <a:r>
              <a:rPr lang="da-DK" dirty="0"/>
              <a:t> (eg pat </a:t>
            </a:r>
            <a:r>
              <a:rPr lang="da-DK" dirty="0" err="1"/>
              <a:t>tendon</a:t>
            </a:r>
            <a:r>
              <a:rPr lang="da-DK" dirty="0"/>
              <a:t> </a:t>
            </a:r>
            <a:r>
              <a:rPr lang="da-DK" dirty="0" err="1"/>
              <a:t>mid</a:t>
            </a:r>
            <a:r>
              <a:rPr lang="da-DK" dirty="0"/>
              <a:t> </a:t>
            </a:r>
            <a:r>
              <a:rPr lang="da-DK" dirty="0" err="1"/>
              <a:t>vs</a:t>
            </a:r>
            <a:r>
              <a:rPr lang="da-DK" dirty="0"/>
              <a:t> </a:t>
            </a:r>
            <a:r>
              <a:rPr lang="da-DK" dirty="0" err="1"/>
              <a:t>tub</a:t>
            </a:r>
            <a:r>
              <a:rPr lang="da-DK" dirty="0"/>
              <a:t> </a:t>
            </a:r>
            <a:r>
              <a:rPr lang="da-DK" dirty="0" err="1"/>
              <a:t>tib</a:t>
            </a:r>
            <a:r>
              <a:rPr lang="da-DK" dirty="0"/>
              <a:t>, joint line)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2764-05FE-4A88-8489-B2C31E0253BC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22335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Beside</a:t>
            </a:r>
            <a:r>
              <a:rPr lang="da-DK" dirty="0"/>
              <a:t> </a:t>
            </a:r>
            <a:r>
              <a:rPr lang="da-DK" dirty="0" err="1"/>
              <a:t>poking</a:t>
            </a:r>
            <a:r>
              <a:rPr lang="da-DK" dirty="0"/>
              <a:t> the patients I </a:t>
            </a:r>
            <a:r>
              <a:rPr lang="da-DK" dirty="0" err="1"/>
              <a:t>also</a:t>
            </a:r>
            <a:r>
              <a:rPr lang="da-DK" dirty="0"/>
              <a:t> </a:t>
            </a:r>
            <a:r>
              <a:rPr lang="da-DK" dirty="0" err="1"/>
              <a:t>always</a:t>
            </a:r>
            <a:r>
              <a:rPr lang="da-DK" dirty="0"/>
              <a:t> check for </a:t>
            </a:r>
            <a:r>
              <a:rPr lang="da-DK" dirty="0" err="1"/>
              <a:t>intraartucular</a:t>
            </a:r>
            <a:r>
              <a:rPr lang="da-DK" dirty="0"/>
              <a:t> </a:t>
            </a:r>
            <a:r>
              <a:rPr lang="da-DK" dirty="0" err="1"/>
              <a:t>effusion</a:t>
            </a:r>
            <a:r>
              <a:rPr lang="da-DK" dirty="0"/>
              <a:t>, and test ACL, </a:t>
            </a:r>
            <a:r>
              <a:rPr lang="da-DK" dirty="0" err="1"/>
              <a:t>meniscus</a:t>
            </a:r>
            <a:r>
              <a:rPr lang="da-DK" dirty="0"/>
              <a:t> and </a:t>
            </a:r>
            <a:r>
              <a:rPr lang="da-DK" dirty="0" err="1"/>
              <a:t>collateral</a:t>
            </a:r>
            <a:r>
              <a:rPr lang="da-DK" dirty="0"/>
              <a:t> ligaments. </a:t>
            </a:r>
            <a:r>
              <a:rPr lang="da-DK" dirty="0" err="1"/>
              <a:t>Oftentimes</a:t>
            </a:r>
            <a:r>
              <a:rPr lang="da-DK" dirty="0"/>
              <a:t> </a:t>
            </a:r>
            <a:r>
              <a:rPr lang="da-DK" dirty="0" err="1"/>
              <a:t>some</a:t>
            </a:r>
            <a:r>
              <a:rPr lang="da-DK" dirty="0"/>
              <a:t> of </a:t>
            </a:r>
            <a:r>
              <a:rPr lang="da-DK" dirty="0" err="1"/>
              <a:t>these</a:t>
            </a:r>
            <a:r>
              <a:rPr lang="da-DK" dirty="0"/>
              <a:t> test and </a:t>
            </a:r>
            <a:r>
              <a:rPr lang="da-DK" dirty="0" err="1"/>
              <a:t>structures</a:t>
            </a:r>
            <a:r>
              <a:rPr lang="da-DK" dirty="0"/>
              <a:t> </a:t>
            </a:r>
            <a:r>
              <a:rPr lang="da-DK" dirty="0" err="1"/>
              <a:t>will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sore</a:t>
            </a:r>
            <a:r>
              <a:rPr lang="da-DK" dirty="0"/>
              <a:t>, but </a:t>
            </a:r>
            <a:r>
              <a:rPr lang="da-DK" dirty="0" err="1"/>
              <a:t>now</a:t>
            </a:r>
            <a:r>
              <a:rPr lang="da-DK" dirty="0"/>
              <a:t> </a:t>
            </a:r>
            <a:r>
              <a:rPr lang="da-DK" dirty="0" err="1"/>
              <a:t>constitute</a:t>
            </a:r>
            <a:r>
              <a:rPr lang="da-DK" dirty="0"/>
              <a:t> a ”positive” test.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2764-05FE-4A88-8489-B2C31E0253BC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27859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For </a:t>
            </a:r>
            <a:r>
              <a:rPr lang="da-DK" dirty="0" err="1"/>
              <a:t>our</a:t>
            </a:r>
            <a:r>
              <a:rPr lang="da-DK" dirty="0"/>
              <a:t> </a:t>
            </a:r>
            <a:r>
              <a:rPr lang="da-DK" dirty="0" err="1"/>
              <a:t>apophysitis</a:t>
            </a:r>
            <a:r>
              <a:rPr lang="da-DK" dirty="0"/>
              <a:t> patients </a:t>
            </a:r>
            <a:r>
              <a:rPr lang="da-DK" dirty="0" err="1"/>
              <a:t>we</a:t>
            </a:r>
            <a:r>
              <a:rPr lang="da-DK" dirty="0"/>
              <a:t> perform ultrasounds. Not as a </a:t>
            </a:r>
            <a:r>
              <a:rPr lang="da-DK" dirty="0" err="1"/>
              <a:t>diagnostic</a:t>
            </a:r>
            <a:r>
              <a:rPr lang="da-DK" dirty="0"/>
              <a:t> </a:t>
            </a:r>
            <a:r>
              <a:rPr lang="da-DK" dirty="0" err="1"/>
              <a:t>tool</a:t>
            </a:r>
            <a:r>
              <a:rPr lang="da-DK" dirty="0"/>
              <a:t>, but to </a:t>
            </a:r>
            <a:r>
              <a:rPr lang="da-DK" dirty="0" err="1"/>
              <a:t>classify</a:t>
            </a:r>
            <a:r>
              <a:rPr lang="da-DK" dirty="0"/>
              <a:t> </a:t>
            </a:r>
            <a:r>
              <a:rPr lang="da-DK" dirty="0" err="1"/>
              <a:t>tissue</a:t>
            </a:r>
            <a:r>
              <a:rPr lang="da-DK" dirty="0"/>
              <a:t> change, </a:t>
            </a:r>
            <a:r>
              <a:rPr lang="da-DK" dirty="0" err="1"/>
              <a:t>which</a:t>
            </a:r>
            <a:r>
              <a:rPr lang="da-DK" dirty="0"/>
              <a:t>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used</a:t>
            </a:r>
            <a:r>
              <a:rPr lang="da-DK" dirty="0"/>
              <a:t> to monitor change or assist in </a:t>
            </a:r>
            <a:r>
              <a:rPr lang="da-DK" dirty="0" err="1"/>
              <a:t>giving</a:t>
            </a:r>
            <a:r>
              <a:rPr lang="da-DK" dirty="0"/>
              <a:t> a </a:t>
            </a:r>
            <a:r>
              <a:rPr lang="da-DK" dirty="0" err="1"/>
              <a:t>prognosis</a:t>
            </a:r>
            <a:r>
              <a:rPr lang="da-DK" dirty="0"/>
              <a:t>.</a:t>
            </a:r>
            <a:br>
              <a:rPr lang="da-DK" dirty="0"/>
            </a:br>
            <a:br>
              <a:rPr lang="da-DK" dirty="0"/>
            </a:br>
            <a:r>
              <a:rPr lang="da-DK" dirty="0" err="1"/>
              <a:t>These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the variables measure, </a:t>
            </a:r>
            <a:r>
              <a:rPr lang="da-DK" dirty="0" err="1"/>
              <a:t>based</a:t>
            </a:r>
            <a:r>
              <a:rPr lang="da-DK" dirty="0"/>
              <a:t> in </a:t>
            </a:r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seems</a:t>
            </a:r>
            <a:r>
              <a:rPr lang="da-DK" dirty="0"/>
              <a:t> </a:t>
            </a:r>
            <a:r>
              <a:rPr lang="da-DK" dirty="0" err="1"/>
              <a:t>valueable</a:t>
            </a:r>
            <a:r>
              <a:rPr lang="da-DK" dirty="0"/>
              <a:t> in the </a:t>
            </a:r>
            <a:r>
              <a:rPr lang="da-DK" dirty="0" err="1"/>
              <a:t>literature</a:t>
            </a:r>
            <a:r>
              <a:rPr lang="da-DK" dirty="0"/>
              <a:t> and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think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interesting</a:t>
            </a:r>
            <a:r>
              <a:rPr lang="da-DK" dirty="0"/>
              <a:t>: </a:t>
            </a:r>
            <a:br>
              <a:rPr lang="da-DK" dirty="0"/>
            </a:br>
            <a:r>
              <a:rPr lang="da-DK" dirty="0"/>
              <a:t>- </a:t>
            </a:r>
            <a:r>
              <a:rPr lang="da-DK" dirty="0" err="1"/>
              <a:t>Cartilage</a:t>
            </a:r>
            <a:r>
              <a:rPr lang="da-DK" dirty="0"/>
              <a:t> </a:t>
            </a:r>
            <a:r>
              <a:rPr lang="da-DK" dirty="0" err="1"/>
              <a:t>thickning</a:t>
            </a:r>
            <a:r>
              <a:rPr lang="da-DK" dirty="0"/>
              <a:t> in the </a:t>
            </a:r>
            <a:r>
              <a:rPr lang="da-DK" dirty="0" err="1"/>
              <a:t>insertion</a:t>
            </a:r>
            <a:endParaRPr lang="da-DK" dirty="0"/>
          </a:p>
          <a:p>
            <a:pPr marL="171450" indent="-171450">
              <a:buFontTx/>
              <a:buChar char="-"/>
            </a:pPr>
            <a:r>
              <a:rPr lang="da-DK" dirty="0" err="1"/>
              <a:t>Tendon</a:t>
            </a:r>
            <a:r>
              <a:rPr lang="da-DK" dirty="0"/>
              <a:t> </a:t>
            </a:r>
            <a:r>
              <a:rPr lang="da-DK" dirty="0" err="1"/>
              <a:t>thickening</a:t>
            </a:r>
            <a:endParaRPr lang="da-DK" dirty="0"/>
          </a:p>
          <a:p>
            <a:pPr marL="171450" indent="-171450">
              <a:buFontTx/>
              <a:buChar char="-"/>
            </a:pPr>
            <a:r>
              <a:rPr lang="da-DK" dirty="0"/>
              <a:t>Fluid in the </a:t>
            </a:r>
            <a:r>
              <a:rPr lang="da-DK" dirty="0" err="1"/>
              <a:t>infrapatellar</a:t>
            </a:r>
            <a:r>
              <a:rPr lang="da-DK" dirty="0"/>
              <a:t> bursa</a:t>
            </a:r>
          </a:p>
          <a:p>
            <a:pPr marL="171450" indent="-171450">
              <a:buFontTx/>
              <a:buChar char="-"/>
            </a:pPr>
            <a:r>
              <a:rPr lang="da-DK" dirty="0" err="1"/>
              <a:t>Ossicles</a:t>
            </a:r>
            <a:r>
              <a:rPr lang="da-DK" dirty="0"/>
              <a:t>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arent</a:t>
            </a:r>
            <a:r>
              <a:rPr lang="da-DK" dirty="0"/>
              <a:t> </a:t>
            </a:r>
            <a:r>
              <a:rPr lang="da-DK" dirty="0" err="1"/>
              <a:t>fully</a:t>
            </a:r>
            <a:r>
              <a:rPr lang="da-DK" dirty="0"/>
              <a:t> </a:t>
            </a:r>
            <a:r>
              <a:rPr lang="da-DK" dirty="0" err="1"/>
              <a:t>united</a:t>
            </a:r>
            <a:r>
              <a:rPr lang="da-DK" dirty="0"/>
              <a:t> with bone </a:t>
            </a:r>
            <a:r>
              <a:rPr lang="da-DK" dirty="0" err="1"/>
              <a:t>surface</a:t>
            </a:r>
            <a:r>
              <a:rPr lang="da-DK" dirty="0"/>
              <a:t> (</a:t>
            </a:r>
            <a:r>
              <a:rPr lang="da-DK" dirty="0" err="1"/>
              <a:t>usally</a:t>
            </a:r>
            <a:r>
              <a:rPr lang="da-DK" dirty="0"/>
              <a:t> </a:t>
            </a:r>
            <a:r>
              <a:rPr lang="da-DK" dirty="0" err="1"/>
              <a:t>see</a:t>
            </a:r>
            <a:r>
              <a:rPr lang="da-DK" dirty="0"/>
              <a:t> </a:t>
            </a:r>
            <a:r>
              <a:rPr lang="da-DK" dirty="0" err="1"/>
              <a:t>these</a:t>
            </a:r>
            <a:r>
              <a:rPr lang="da-DK" dirty="0"/>
              <a:t> as lampposts)</a:t>
            </a:r>
          </a:p>
          <a:p>
            <a:pPr marL="171450" indent="-171450">
              <a:buFontTx/>
              <a:buChar char="-"/>
            </a:pPr>
            <a:r>
              <a:rPr lang="da-DK" dirty="0"/>
              <a:t>Fragmentation of the bone </a:t>
            </a:r>
            <a:r>
              <a:rPr lang="da-DK" dirty="0" err="1"/>
              <a:t>surface</a:t>
            </a:r>
            <a:r>
              <a:rPr lang="da-DK" dirty="0"/>
              <a:t> – </a:t>
            </a:r>
            <a:r>
              <a:rPr lang="da-DK" dirty="0" err="1"/>
              <a:t>here</a:t>
            </a:r>
            <a:r>
              <a:rPr lang="da-DK" dirty="0"/>
              <a:t> </a:t>
            </a:r>
            <a:r>
              <a:rPr lang="da-DK" dirty="0" err="1"/>
              <a:t>differentiate</a:t>
            </a:r>
            <a:r>
              <a:rPr lang="da-DK" dirty="0"/>
              <a:t> </a:t>
            </a:r>
            <a:r>
              <a:rPr lang="da-DK" dirty="0" err="1"/>
              <a:t>between</a:t>
            </a:r>
            <a:r>
              <a:rPr lang="da-DK" dirty="0"/>
              <a:t> </a:t>
            </a:r>
            <a:r>
              <a:rPr lang="da-DK" dirty="0" err="1"/>
              <a:t>apophysitis</a:t>
            </a:r>
            <a:r>
              <a:rPr lang="da-DK" dirty="0"/>
              <a:t> </a:t>
            </a:r>
            <a:r>
              <a:rPr lang="da-DK" dirty="0" err="1"/>
              <a:t>junction</a:t>
            </a:r>
            <a:r>
              <a:rPr lang="da-DK" dirty="0"/>
              <a:t> and the </a:t>
            </a:r>
            <a:r>
              <a:rPr lang="da-DK" dirty="0" err="1"/>
              <a:t>remaining</a:t>
            </a:r>
            <a:r>
              <a:rPr lang="da-DK" dirty="0"/>
              <a:t> bone durface</a:t>
            </a:r>
            <a:br>
              <a:rPr lang="da-DK" dirty="0"/>
            </a:br>
            <a:r>
              <a:rPr lang="da-DK" dirty="0"/>
              <a:t>- </a:t>
            </a:r>
            <a:r>
              <a:rPr lang="da-DK" dirty="0" err="1"/>
              <a:t>Hyperemia</a:t>
            </a:r>
            <a:r>
              <a:rPr lang="da-DK" dirty="0"/>
              <a:t> or </a:t>
            </a:r>
            <a:r>
              <a:rPr lang="da-DK" dirty="0" err="1"/>
              <a:t>doppler</a:t>
            </a:r>
            <a:r>
              <a:rPr lang="da-DK" dirty="0"/>
              <a:t> on </a:t>
            </a:r>
            <a:r>
              <a:rPr lang="da-DK" dirty="0" err="1"/>
              <a:t>tendon</a:t>
            </a:r>
            <a:r>
              <a:rPr lang="da-DK" dirty="0"/>
              <a:t>, bone </a:t>
            </a:r>
            <a:r>
              <a:rPr lang="da-DK" dirty="0" err="1"/>
              <a:t>surface</a:t>
            </a:r>
            <a:r>
              <a:rPr lang="da-DK" dirty="0"/>
              <a:t> or bursa</a:t>
            </a:r>
            <a:br>
              <a:rPr lang="da-DK" dirty="0"/>
            </a:br>
            <a:r>
              <a:rPr lang="da-DK" dirty="0"/>
              <a:t>- </a:t>
            </a:r>
            <a:r>
              <a:rPr lang="da-DK" dirty="0" err="1"/>
              <a:t>classify</a:t>
            </a:r>
            <a:r>
              <a:rPr lang="da-DK" dirty="0"/>
              <a:t> the </a:t>
            </a:r>
            <a:r>
              <a:rPr lang="da-DK" dirty="0" err="1"/>
              <a:t>level</a:t>
            </a:r>
            <a:r>
              <a:rPr lang="da-DK" dirty="0"/>
              <a:t> of </a:t>
            </a:r>
            <a:r>
              <a:rPr lang="da-DK" dirty="0" err="1"/>
              <a:t>maturation</a:t>
            </a:r>
            <a:r>
              <a:rPr lang="da-DK" dirty="0"/>
              <a:t> of the </a:t>
            </a:r>
            <a:r>
              <a:rPr lang="da-DK" dirty="0" err="1"/>
              <a:t>tibial</a:t>
            </a:r>
            <a:r>
              <a:rPr lang="da-DK" dirty="0"/>
              <a:t> </a:t>
            </a:r>
            <a:r>
              <a:rPr lang="da-DK" dirty="0" err="1"/>
              <a:t>tubercle</a:t>
            </a:r>
            <a:endParaRPr lang="da-DK" dirty="0"/>
          </a:p>
          <a:p>
            <a:pPr marL="171450" indent="-171450">
              <a:buFontTx/>
              <a:buChar char="-"/>
            </a:pPr>
            <a:r>
              <a:rPr lang="da-DK" dirty="0"/>
              <a:t>Grade the ”</a:t>
            </a:r>
            <a:r>
              <a:rPr lang="da-DK" dirty="0" err="1"/>
              <a:t>Severity</a:t>
            </a:r>
            <a:r>
              <a:rPr lang="da-DK" dirty="0"/>
              <a:t>” </a:t>
            </a:r>
            <a:r>
              <a:rPr lang="da-DK" dirty="0" err="1"/>
              <a:t>using</a:t>
            </a:r>
            <a:r>
              <a:rPr lang="da-DK" dirty="0"/>
              <a:t> som the </a:t>
            </a:r>
            <a:r>
              <a:rPr lang="da-DK" dirty="0" err="1"/>
              <a:t>aforementioned</a:t>
            </a:r>
            <a:r>
              <a:rPr lang="da-DK" dirty="0"/>
              <a:t> variables </a:t>
            </a:r>
            <a:r>
              <a:rPr lang="da-DK" dirty="0" err="1"/>
              <a:t>using</a:t>
            </a:r>
            <a:r>
              <a:rPr lang="da-DK" dirty="0"/>
              <a:t> the Flaviis score</a:t>
            </a:r>
          </a:p>
          <a:p>
            <a:pPr marL="0" indent="0">
              <a:buFontTx/>
              <a:buNone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2764-05FE-4A88-8489-B2C31E0253BC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172805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2764-05FE-4A88-8489-B2C31E0253BC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312578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2764-05FE-4A88-8489-B2C31E0253BC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79682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da-DK" dirty="0"/>
            </a:b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2764-05FE-4A88-8489-B2C31E0253BC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254076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2764-05FE-4A88-8489-B2C31E0253BC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385914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2764-05FE-4A88-8489-B2C31E0253BC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273024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2764-05FE-4A88-8489-B2C31E0253BC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762855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2764-05FE-4A88-8489-B2C31E0253BC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97964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2764-05FE-4A88-8489-B2C31E0253BC}" type="slidenum">
              <a:rPr lang="da-DK" smtClean="0"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398914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da-DK" dirty="0"/>
            </a:b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2764-05FE-4A88-8489-B2C31E0253BC}" type="slidenum">
              <a:rPr lang="da-DK" smtClean="0"/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4186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da-DK" dirty="0"/>
            </a:b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2764-05FE-4A88-8489-B2C31E0253BC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931756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25894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2764-05FE-4A88-8489-B2C31E0253BC}" type="slidenum">
              <a:rPr lang="da-DK" smtClean="0"/>
              <a:t>41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33574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2764-05FE-4A88-8489-B2C31E0253BC}" type="slidenum">
              <a:rPr lang="da-DK" smtClean="0"/>
              <a:t>42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082315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2764-05FE-4A88-8489-B2C31E0253BC}" type="slidenum">
              <a:rPr lang="da-DK" smtClean="0"/>
              <a:t>43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1596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NO WORDS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2764-05FE-4A88-8489-B2C31E0253BC}" type="slidenum">
              <a:rPr lang="da-DK" smtClean="0"/>
              <a:t>44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17154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da-DK" dirty="0"/>
            </a:b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2764-05FE-4A88-8489-B2C31E0253BC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99929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da-DK" dirty="0"/>
            </a:b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2764-05FE-4A88-8489-B2C31E0253BC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6063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da-DK" dirty="0"/>
            </a:b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2764-05FE-4A88-8489-B2C31E0253BC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312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da-DK" dirty="0"/>
            </a:b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2764-05FE-4A88-8489-B2C31E0253BC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20373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da-DK" dirty="0"/>
            </a:b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2764-05FE-4A88-8489-B2C31E0253BC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66766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96A692-ED21-3228-9136-AAF805D59C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504E55C-B216-CA1D-26B8-D354B3943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427FCF7-E3BC-F582-1266-784591DD7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1A534-4291-41C3-A2EC-1DAFD6745DA0}" type="datetimeFigureOut">
              <a:rPr lang="da-DK" smtClean="0"/>
              <a:t>27-03-2024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115826F-078E-B08A-5627-FFF743B91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6E3DD52-7D6E-3BD8-7E0B-3E1A7B23F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3120C-DA71-4A46-BAB3-4800A900D52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645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F65F34-4CB4-7DE8-8A39-408C92315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962610F9-85D5-8168-028B-54F677AD1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A40C8DE-56E2-519C-2071-4CFC5B0DB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1A534-4291-41C3-A2EC-1DAFD6745DA0}" type="datetimeFigureOut">
              <a:rPr lang="da-DK" smtClean="0"/>
              <a:t>27-03-2024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F7CC81B-7DBD-88ED-6E3A-335049901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3CC758-456B-45F7-D840-81614120B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3120C-DA71-4A46-BAB3-4800A900D52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5089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98D9371B-D9DB-E98F-A9EC-C165D0BA34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9D7F35BB-43C1-B201-3D97-3CD7775A26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492AF73-7A9E-2F20-8B3D-02890FE30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1A534-4291-41C3-A2EC-1DAFD6745DA0}" type="datetimeFigureOut">
              <a:rPr lang="da-DK" smtClean="0"/>
              <a:t>27-03-2024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15E9C64-A7DC-3882-E99E-B4EF3FA82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9A6EC51-E39A-A757-81FD-A05404A2A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3120C-DA71-4A46-BAB3-4800A900D52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2100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A7E51C-7F71-470F-74E6-ABA90EFC5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0F3AF29-0822-D387-6C48-54C8F4EC6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4287720-FAB0-142A-EFC5-FF09DD83F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1A534-4291-41C3-A2EC-1DAFD6745DA0}" type="datetimeFigureOut">
              <a:rPr lang="da-DK" smtClean="0"/>
              <a:t>27-03-2024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668DF6B-91C5-F695-3140-C522A478A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C373B21-A877-54EC-91C1-8B4CDC0C1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3120C-DA71-4A46-BAB3-4800A900D52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69649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707DEF-4F9B-F204-49C8-2122DB782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7F6CF96-42B8-D594-885E-C00BBE4BE9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73D5C07-7023-E656-62B8-2EB65A8B6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1A534-4291-41C3-A2EC-1DAFD6745DA0}" type="datetimeFigureOut">
              <a:rPr lang="da-DK" smtClean="0"/>
              <a:t>27-03-2024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3925801-8A8E-FE56-FF3A-0E84DE0A9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E462924-5F1D-526C-DA00-34E2A3F6C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3120C-DA71-4A46-BAB3-4800A900D52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55043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9CE36B-58AF-69FC-BB21-E834E0C19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7FB755E-C8E4-BB5C-D383-1E2929639F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0019E02-1A6D-3886-DD85-05109A6655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8709614-4534-E173-61B3-591A53149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1A534-4291-41C3-A2EC-1DAFD6745DA0}" type="datetimeFigureOut">
              <a:rPr lang="da-DK" smtClean="0"/>
              <a:t>27-03-2024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BA7BD19-7DCD-103E-9BB5-1588D8152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2DCD40F-F5C1-4230-68BD-0C1BF1BF7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3120C-DA71-4A46-BAB3-4800A900D52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2757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24EEF0-A8C4-0BF4-DA1C-23E98182D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CA04944-2AC1-EECF-80E1-E7A537B13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6F88A3D-3C13-39EC-CD84-27D8CEAF5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4C91159-B747-95E3-2B37-9FC2F5CF67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263F8B82-B7ED-4132-FF66-75C0CF2DFF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0787DA98-F1FA-F356-E31C-9AC38096D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1A534-4291-41C3-A2EC-1DAFD6745DA0}" type="datetimeFigureOut">
              <a:rPr lang="da-DK" smtClean="0"/>
              <a:t>27-03-2024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0DF47DF3-3A88-39A9-3F14-3318079D2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4AF20947-8E5E-2234-1BF3-E59F81ABE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3120C-DA71-4A46-BAB3-4800A900D52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87436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5C1C5E-377C-EB5B-B346-41E53CE4E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C54CAE9B-21EB-94B8-127A-B9B1420AF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1A534-4291-41C3-A2EC-1DAFD6745DA0}" type="datetimeFigureOut">
              <a:rPr lang="da-DK" smtClean="0"/>
              <a:t>27-03-2024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540AE5E4-6F8C-2CE3-7C92-EF936CBFB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0F26656-63B5-2B57-7956-D41A2C2F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3120C-DA71-4A46-BAB3-4800A900D52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0522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F317AA3C-FBFA-60F9-9F4C-2520262BC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1A534-4291-41C3-A2EC-1DAFD6745DA0}" type="datetimeFigureOut">
              <a:rPr lang="da-DK" smtClean="0"/>
              <a:t>27-03-2024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7BA56872-4638-DB7D-2BC6-87A176908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CFEF2D0-FB8D-7270-E3CC-0652EE2CA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3120C-DA71-4A46-BAB3-4800A900D52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3044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AF60F9-1419-F1C5-1667-94231BE87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D2E1504-1528-FCD9-D6DB-B07B5CB0F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AECC135-58EA-C895-3DC6-F35C7FE85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2DB12A0-4589-BF53-93D6-2B600AF48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1A534-4291-41C3-A2EC-1DAFD6745DA0}" type="datetimeFigureOut">
              <a:rPr lang="da-DK" smtClean="0"/>
              <a:t>27-03-2024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493CD02-6176-A70B-9CDC-81F451F51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2D938A8-2427-BC5C-B545-7D6E3CE5C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3120C-DA71-4A46-BAB3-4800A900D52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39220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820CC4-8960-A2BB-4B8A-EE246D957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DFC07C26-E691-9F4B-86DE-3F13731A75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1B1CEF1-5F5F-4914-523F-8E46E9CB2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6B42C8B-5A6C-1BDE-29D0-7B514606F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1A534-4291-41C3-A2EC-1DAFD6745DA0}" type="datetimeFigureOut">
              <a:rPr lang="da-DK" smtClean="0"/>
              <a:t>27-03-2024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7BF19B0-ECDE-4A9A-28AA-85ADFBCFF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A2F8435-E80F-9818-77E8-EFA7C2A68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3120C-DA71-4A46-BAB3-4800A900D52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6830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8ABD7DFF-68DE-A642-E37A-EEB15164D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72E90B8-1AF3-887E-4EF6-5641B9E8B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3727CA0-58D0-3B2D-ED93-37C259846D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1A534-4291-41C3-A2EC-1DAFD6745DA0}" type="datetimeFigureOut">
              <a:rPr lang="da-DK" smtClean="0"/>
              <a:t>27-03-2024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A9B1386-4904-40C0-D0FA-62D5193F1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BD98578-5E49-F723-9F65-2940FDAC5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3120C-DA71-4A46-BAB3-4800A900D52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63948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88B7C8D-5C32-4B13-8A3A-668A1D2F0C92}"/>
              </a:ext>
            </a:extLst>
          </p:cNvPr>
          <p:cNvSpPr/>
          <p:nvPr/>
        </p:nvSpPr>
        <p:spPr>
          <a:xfrm rot="21449961">
            <a:off x="-307936" y="-540222"/>
            <a:ext cx="12705798" cy="4078728"/>
          </a:xfrm>
          <a:prstGeom prst="rect">
            <a:avLst/>
          </a:prstGeom>
          <a:solidFill>
            <a:srgbClr val="1B248F"/>
          </a:solidFill>
          <a:ln w="50800">
            <a:solidFill>
              <a:srgbClr val="1B2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16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23BB258-8C22-424C-B088-52AE9A457B20}"/>
              </a:ext>
            </a:extLst>
          </p:cNvPr>
          <p:cNvSpPr txBox="1"/>
          <p:nvPr/>
        </p:nvSpPr>
        <p:spPr>
          <a:xfrm>
            <a:off x="168123" y="640280"/>
            <a:ext cx="120815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b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Non-traumatisk forreste knæsmerter hos børn og unge: udredning og håndtering</a:t>
            </a:r>
            <a:endParaRPr lang="da-DK" sz="5400" b="1" dirty="0">
              <a:solidFill>
                <a:schemeClr val="bg1"/>
              </a:solidFill>
              <a:latin typeface="Daytona" panose="020B0604030500040204" pitchFamily="34" charset="0"/>
              <a:cs typeface="Daytona Pro Condensed" panose="020F0502020204030204" pitchFamily="34" charset="0"/>
            </a:endParaRPr>
          </a:p>
        </p:txBody>
      </p:sp>
      <p:pic>
        <p:nvPicPr>
          <p:cNvPr id="7" name="Billede 6" descr="Et billede, der indeholder ur, lys&#10;&#10;Automatisk genereret beskrivelse">
            <a:extLst>
              <a:ext uri="{FF2B5EF4-FFF2-40B4-BE49-F238E27FC236}">
                <a16:creationId xmlns:a16="http://schemas.microsoft.com/office/drawing/2014/main" id="{79C91444-6C64-4C94-8E43-0A826EE31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8098" y="5953842"/>
            <a:ext cx="3541792" cy="883609"/>
          </a:xfrm>
          <a:prstGeom prst="rect">
            <a:avLst/>
          </a:prstGeom>
        </p:spPr>
      </p:pic>
      <p:pic>
        <p:nvPicPr>
          <p:cNvPr id="6" name="image" descr="{&quot;templafy&quot;:{&quot;id&quot;:&quot;bc7a4940-fd15-4fb0-99c5-6abb4d2fc1d5&quot;}}">
            <a:extLst>
              <a:ext uri="{FF2B5EF4-FFF2-40B4-BE49-F238E27FC236}">
                <a16:creationId xmlns:a16="http://schemas.microsoft.com/office/drawing/2014/main" id="{CFDE79D0-4BC1-481A-847E-68C61C8D9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123" y="5994650"/>
            <a:ext cx="2178000" cy="684000"/>
          </a:xfrm>
          <a:prstGeom prst="rect">
            <a:avLst/>
          </a:prstGeom>
        </p:spPr>
      </p:pic>
      <p:pic>
        <p:nvPicPr>
          <p:cNvPr id="1026" name="Picture 2" descr="DSMF - Dansk Selskab for Medicinsk Fysik - Hospitalsfysiker/Ingeniør til  nuklearmedicin, Hvidovre Hospital">
            <a:extLst>
              <a:ext uri="{FF2B5EF4-FFF2-40B4-BE49-F238E27FC236}">
                <a16:creationId xmlns:a16="http://schemas.microsoft.com/office/drawing/2014/main" id="{950D530C-053A-4845-BF2F-6D4F2158C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845" y="6010938"/>
            <a:ext cx="1827356" cy="68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F033D00F-5C96-472F-966D-9B7E9D5DA71D}"/>
              </a:ext>
            </a:extLst>
          </p:cNvPr>
          <p:cNvSpPr txBox="1"/>
          <p:nvPr/>
        </p:nvSpPr>
        <p:spPr>
          <a:xfrm>
            <a:off x="1241468" y="4146097"/>
            <a:ext cx="9606989" cy="2246781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t">
            <a:noAutofit/>
          </a:bodyPr>
          <a:lstStyle/>
          <a:p>
            <a:pPr lvl="0">
              <a:lnSpc>
                <a:spcPct val="120000"/>
              </a:lnSpc>
            </a:pPr>
            <a:r>
              <a:rPr lang="en-US" sz="2000" b="1" dirty="0">
                <a:solidFill>
                  <a:srgbClr val="1B248F"/>
                </a:solidFill>
                <a:latin typeface="Daytona" panose="020B0604030500040204" pitchFamily="34" charset="0"/>
              </a:rPr>
              <a:t>Kasper Krommes, </a:t>
            </a:r>
            <a:r>
              <a:rPr lang="en-US" sz="20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fysioterapeut</a:t>
            </a:r>
            <a:endParaRPr lang="en-US" sz="2000" b="1" dirty="0">
              <a:solidFill>
                <a:srgbClr val="1B248F"/>
              </a:solidFill>
              <a:latin typeface="Daytona" panose="020B0604030500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D8C3D5-939F-16B4-3A26-97EFE62F2C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818" y="5953842"/>
            <a:ext cx="3578662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57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88B7C8D-5C32-4B13-8A3A-668A1D2F0C92}"/>
              </a:ext>
            </a:extLst>
          </p:cNvPr>
          <p:cNvSpPr/>
          <p:nvPr/>
        </p:nvSpPr>
        <p:spPr>
          <a:xfrm rot="21449961">
            <a:off x="-124527" y="-674392"/>
            <a:ext cx="12437465" cy="2256097"/>
          </a:xfrm>
          <a:prstGeom prst="rect">
            <a:avLst/>
          </a:prstGeom>
          <a:solidFill>
            <a:srgbClr val="1B248F"/>
          </a:solidFill>
          <a:ln w="50800">
            <a:solidFill>
              <a:srgbClr val="1B2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16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80305F9-0BF3-4AC5-BEA8-4919B41FFAF2}"/>
              </a:ext>
            </a:extLst>
          </p:cNvPr>
          <p:cNvSpPr txBox="1"/>
          <p:nvPr/>
        </p:nvSpPr>
        <p:spPr>
          <a:xfrm>
            <a:off x="435657" y="487357"/>
            <a:ext cx="825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Osgood-Schlatter</a:t>
            </a:r>
            <a:endParaRPr lang="en-US" sz="4800" b="1" dirty="0">
              <a:solidFill>
                <a:schemeClr val="bg1"/>
              </a:solidFill>
              <a:latin typeface="Daytona" panose="020B0604030500040204" pitchFamily="34" charset="0"/>
              <a:cs typeface="Daytona Pro Condensed" panose="020F0502020204030204" pitchFamily="34" charset="0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8CCFE0CF-49CE-8F28-A025-4D0A9B3B4A6F}"/>
              </a:ext>
            </a:extLst>
          </p:cNvPr>
          <p:cNvSpPr txBox="1"/>
          <p:nvPr/>
        </p:nvSpPr>
        <p:spPr>
          <a:xfrm>
            <a:off x="601815" y="2160571"/>
            <a:ext cx="10984779" cy="2246781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t">
            <a:noAutofit/>
          </a:bodyPr>
          <a:lstStyle/>
          <a:p>
            <a:pPr marL="457200" lvl="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rgbClr val="1B248F"/>
                </a:solidFill>
                <a:latin typeface="Daytona" panose="020B0604030500040204" pitchFamily="34" charset="0"/>
              </a:rPr>
              <a:t>1 ud af 5 blandt sportsaktive unge</a:t>
            </a:r>
          </a:p>
          <a:p>
            <a:pPr marL="457200" lvl="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rgbClr val="1B248F"/>
                </a:solidFill>
                <a:latin typeface="Daytona" panose="020B0604030500040204" pitchFamily="34" charset="0"/>
              </a:rPr>
              <a:t>I den almene befolkning: livstids-prevalens på 13%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rgbClr val="1B248F"/>
                </a:solidFill>
                <a:latin typeface="Daytona" panose="020B0604030500040204" pitchFamily="34" charset="0"/>
              </a:rPr>
              <a:t>Typisk 10-15 år </a:t>
            </a:r>
          </a:p>
          <a:p>
            <a:pPr marL="457200" lvl="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rgbClr val="1B248F"/>
                </a:solidFill>
                <a:latin typeface="Daytona" panose="020B0604030500040204" pitchFamily="34" charset="0"/>
              </a:rPr>
              <a:t>Lokal smerter og ømhed under og efter fysisk aktivitet</a:t>
            </a:r>
          </a:p>
          <a:p>
            <a:pPr marL="457200" lvl="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rgbClr val="1B248F"/>
                </a:solidFill>
                <a:latin typeface="Daytona" panose="020B0604030500040204" pitchFamily="34" charset="0"/>
              </a:rPr>
              <a:t>Nedsat livskvalitet og funktion, også på lang sigt</a:t>
            </a:r>
            <a:endParaRPr lang="en-US" sz="2800" b="1" dirty="0">
              <a:solidFill>
                <a:srgbClr val="1B248F"/>
              </a:solidFill>
              <a:latin typeface="Daytona" panose="020B0604030500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499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inding Larsens sygdom - Patienthåndbogen på sundhed.dk">
            <a:extLst>
              <a:ext uri="{FF2B5EF4-FFF2-40B4-BE49-F238E27FC236}">
                <a16:creationId xmlns:a16="http://schemas.microsoft.com/office/drawing/2014/main" id="{23CE994A-A560-17A9-E172-033DD7B36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216" y="1318354"/>
            <a:ext cx="5658902" cy="553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888B7C8D-5C32-4B13-8A3A-668A1D2F0C92}"/>
              </a:ext>
            </a:extLst>
          </p:cNvPr>
          <p:cNvSpPr/>
          <p:nvPr/>
        </p:nvSpPr>
        <p:spPr>
          <a:xfrm rot="21449961">
            <a:off x="-124527" y="-674392"/>
            <a:ext cx="12437465" cy="2256097"/>
          </a:xfrm>
          <a:prstGeom prst="rect">
            <a:avLst/>
          </a:prstGeom>
          <a:solidFill>
            <a:srgbClr val="1B248F"/>
          </a:solidFill>
          <a:ln w="50800">
            <a:solidFill>
              <a:srgbClr val="1B2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16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80305F9-0BF3-4AC5-BEA8-4919B41FFAF2}"/>
              </a:ext>
            </a:extLst>
          </p:cNvPr>
          <p:cNvSpPr txBox="1"/>
          <p:nvPr/>
        </p:nvSpPr>
        <p:spPr>
          <a:xfrm>
            <a:off x="435657" y="487357"/>
            <a:ext cx="825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Sinding-Larsen Johansson</a:t>
            </a:r>
            <a:endParaRPr lang="en-US" sz="4800" b="1" dirty="0">
              <a:solidFill>
                <a:schemeClr val="bg1"/>
              </a:solidFill>
              <a:latin typeface="Daytona" panose="020B0604030500040204" pitchFamily="34" charset="0"/>
              <a:cs typeface="Daytona Pro Condensed" panose="020F0502020204030204" pitchFamily="34" charset="0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130A7BC5-BB6A-43AF-A4D3-520CB10EA53C}"/>
              </a:ext>
            </a:extLst>
          </p:cNvPr>
          <p:cNvSpPr txBox="1"/>
          <p:nvPr/>
        </p:nvSpPr>
        <p:spPr>
          <a:xfrm>
            <a:off x="601815" y="2160571"/>
            <a:ext cx="10984779" cy="2246781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t">
            <a:noAutofit/>
          </a:bodyPr>
          <a:lstStyle/>
          <a:p>
            <a:pPr marL="457200" lvl="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2800" b="1">
              <a:solidFill>
                <a:srgbClr val="1B248F"/>
              </a:solidFill>
              <a:latin typeface="Daytona" panose="020B0604030500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722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EED66C58-5452-4F8C-7AF1-B2E1DA3F86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820"/>
          <a:stretch/>
        </p:blipFill>
        <p:spPr>
          <a:xfrm rot="21395418">
            <a:off x="8307946" y="1097650"/>
            <a:ext cx="3596866" cy="298112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888B7C8D-5C32-4B13-8A3A-668A1D2F0C92}"/>
              </a:ext>
            </a:extLst>
          </p:cNvPr>
          <p:cNvSpPr/>
          <p:nvPr/>
        </p:nvSpPr>
        <p:spPr>
          <a:xfrm rot="21449961">
            <a:off x="-124527" y="-674392"/>
            <a:ext cx="12437465" cy="2256097"/>
          </a:xfrm>
          <a:prstGeom prst="rect">
            <a:avLst/>
          </a:prstGeom>
          <a:solidFill>
            <a:srgbClr val="1B248F"/>
          </a:solidFill>
          <a:ln w="50800">
            <a:solidFill>
              <a:srgbClr val="1B2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16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80305F9-0BF3-4AC5-BEA8-4919B41FFAF2}"/>
              </a:ext>
            </a:extLst>
          </p:cNvPr>
          <p:cNvSpPr txBox="1"/>
          <p:nvPr/>
        </p:nvSpPr>
        <p:spPr>
          <a:xfrm>
            <a:off x="435657" y="487357"/>
            <a:ext cx="825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Sinding-Larsen Johansson</a:t>
            </a:r>
            <a:endParaRPr lang="en-US" sz="4800" b="1" dirty="0">
              <a:solidFill>
                <a:schemeClr val="bg1"/>
              </a:solidFill>
              <a:latin typeface="Daytona" panose="020B0604030500040204" pitchFamily="34" charset="0"/>
              <a:cs typeface="Daytona Pro Condensed" panose="020F0502020204030204" pitchFamily="34" charset="0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DBCE3BAF-A192-366A-9D4E-FE0D5727B69D}"/>
              </a:ext>
            </a:extLst>
          </p:cNvPr>
          <p:cNvSpPr txBox="1"/>
          <p:nvPr/>
        </p:nvSpPr>
        <p:spPr>
          <a:xfrm>
            <a:off x="601815" y="2160571"/>
            <a:ext cx="10984779" cy="2246781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t">
            <a:noAutofit/>
          </a:bodyPr>
          <a:lstStyle/>
          <a:p>
            <a:pPr marL="457200" lvl="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rgbClr val="1B248F"/>
                </a:solidFill>
                <a:latin typeface="Daytona" panose="020B0604030500040204" pitchFamily="34" charset="0"/>
              </a:rPr>
              <a:t>Forekomst/prevalens ikke undersøgt</a:t>
            </a:r>
          </a:p>
          <a:p>
            <a:pPr marL="457200" lvl="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rgbClr val="1B248F"/>
                </a:solidFill>
                <a:latin typeface="Daytona" panose="020B0604030500040204" pitchFamily="34" charset="0"/>
              </a:rPr>
              <a:t>Typisk 9-14 år </a:t>
            </a:r>
            <a:endParaRPr lang="en-US" b="1">
              <a:solidFill>
                <a:srgbClr val="1B248F"/>
              </a:solidFill>
              <a:latin typeface="Daytona" panose="020B0604030500040204" pitchFamily="34" charset="0"/>
            </a:endParaRPr>
          </a:p>
          <a:p>
            <a:pPr marL="457200" lvl="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rgbClr val="1B248F"/>
                </a:solidFill>
                <a:latin typeface="Daytona" panose="020B0604030500040204" pitchFamily="34" charset="0"/>
              </a:rPr>
              <a:t>Optræder ligesom Osgood-Schlatter, men på apex patella og sjældent med hævelse</a:t>
            </a:r>
          </a:p>
          <a:p>
            <a:pPr marL="457200" lvl="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rgbClr val="1B248F"/>
                </a:solidFill>
                <a:latin typeface="Daytona" panose="020B0604030500040204" pitchFamily="34" charset="0"/>
              </a:rPr>
              <a:t>Nedsat livskvalitet og funktion, også på lang sigt</a:t>
            </a:r>
            <a:endParaRPr lang="en-US" sz="2800" b="1" dirty="0">
              <a:solidFill>
                <a:srgbClr val="1B248F"/>
              </a:solidFill>
              <a:latin typeface="Daytona" panose="020B0604030500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335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3C2F0007-4962-236D-635D-8472589688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96"/>
          <a:stretch/>
        </p:blipFill>
        <p:spPr>
          <a:xfrm>
            <a:off x="1052303" y="1699260"/>
            <a:ext cx="10848791" cy="5078997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888B7C8D-5C32-4B13-8A3A-668A1D2F0C92}"/>
              </a:ext>
            </a:extLst>
          </p:cNvPr>
          <p:cNvSpPr/>
          <p:nvPr/>
        </p:nvSpPr>
        <p:spPr>
          <a:xfrm rot="21449961">
            <a:off x="-124527" y="-674392"/>
            <a:ext cx="12437465" cy="2256097"/>
          </a:xfrm>
          <a:prstGeom prst="rect">
            <a:avLst/>
          </a:prstGeom>
          <a:solidFill>
            <a:srgbClr val="1B248F"/>
          </a:solidFill>
          <a:ln w="50800">
            <a:solidFill>
              <a:srgbClr val="1B2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16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80305F9-0BF3-4AC5-BEA8-4919B41FFAF2}"/>
              </a:ext>
            </a:extLst>
          </p:cNvPr>
          <p:cNvSpPr txBox="1"/>
          <p:nvPr/>
        </p:nvSpPr>
        <p:spPr>
          <a:xfrm>
            <a:off x="435657" y="487357"/>
            <a:ext cx="825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Patello-femorale smerter </a:t>
            </a:r>
            <a:endParaRPr lang="en-US" sz="4800" b="1" dirty="0">
              <a:solidFill>
                <a:schemeClr val="bg1"/>
              </a:solidFill>
              <a:latin typeface="Daytona" panose="020B0604030500040204" pitchFamily="34" charset="0"/>
              <a:cs typeface="Daytona Pro Condensed" panose="020F0502020204030204" pitchFamily="34" charset="0"/>
            </a:endParaRPr>
          </a:p>
        </p:txBody>
      </p: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EDA31AED-332E-CE69-D76D-84619CB3B389}"/>
              </a:ext>
            </a:extLst>
          </p:cNvPr>
          <p:cNvGrpSpPr/>
          <p:nvPr/>
        </p:nvGrpSpPr>
        <p:grpSpPr>
          <a:xfrm>
            <a:off x="601815" y="2160571"/>
            <a:ext cx="11195369" cy="2246781"/>
            <a:chOff x="601815" y="2160571"/>
            <a:chExt cx="11195369" cy="2246781"/>
          </a:xfrm>
        </p:grpSpPr>
        <p:sp>
          <p:nvSpPr>
            <p:cNvPr id="6" name="Tekstfelt 5">
              <a:extLst>
                <a:ext uri="{FF2B5EF4-FFF2-40B4-BE49-F238E27FC236}">
                  <a16:creationId xmlns:a16="http://schemas.microsoft.com/office/drawing/2014/main" id="{130A7BC5-BB6A-43AF-A4D3-520CB10EA53C}"/>
                </a:ext>
              </a:extLst>
            </p:cNvPr>
            <p:cNvSpPr txBox="1"/>
            <p:nvPr/>
          </p:nvSpPr>
          <p:spPr>
            <a:xfrm>
              <a:off x="601815" y="2160571"/>
              <a:ext cx="10984779" cy="2246781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 anchor="t">
              <a:noAutofit/>
            </a:bodyPr>
            <a:lstStyle/>
            <a:p>
              <a:pPr marL="457200" lvl="0" indent="-45720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endParaRPr lang="en-US" sz="2800" b="1">
                <a:solidFill>
                  <a:srgbClr val="1B248F"/>
                </a:solidFill>
                <a:latin typeface="Daytona" panose="020B0604030500040204" pitchFamily="34" charset="0"/>
              </a:endParaRPr>
            </a:p>
          </p:txBody>
        </p:sp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6B851980-7616-0DBF-BC44-29B0412595D1}"/>
                </a:ext>
              </a:extLst>
            </p:cNvPr>
            <p:cNvSpPr/>
            <p:nvPr/>
          </p:nvSpPr>
          <p:spPr>
            <a:xfrm>
              <a:off x="5242560" y="4030980"/>
              <a:ext cx="1036320" cy="1752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C5311C4B-BAA8-4888-5321-A7EE12EF9178}"/>
                </a:ext>
              </a:extLst>
            </p:cNvPr>
            <p:cNvSpPr/>
            <p:nvPr/>
          </p:nvSpPr>
          <p:spPr>
            <a:xfrm>
              <a:off x="10706100" y="3383280"/>
              <a:ext cx="1091084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2394227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88B7C8D-5C32-4B13-8A3A-668A1D2F0C92}"/>
              </a:ext>
            </a:extLst>
          </p:cNvPr>
          <p:cNvSpPr/>
          <p:nvPr/>
        </p:nvSpPr>
        <p:spPr>
          <a:xfrm rot="21449961">
            <a:off x="-124527" y="-674392"/>
            <a:ext cx="12437465" cy="2256097"/>
          </a:xfrm>
          <a:prstGeom prst="rect">
            <a:avLst/>
          </a:prstGeom>
          <a:solidFill>
            <a:srgbClr val="1B248F"/>
          </a:solidFill>
          <a:ln w="50800">
            <a:solidFill>
              <a:srgbClr val="1B2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16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80305F9-0BF3-4AC5-BEA8-4919B41FFAF2}"/>
              </a:ext>
            </a:extLst>
          </p:cNvPr>
          <p:cNvSpPr txBox="1"/>
          <p:nvPr/>
        </p:nvSpPr>
        <p:spPr>
          <a:xfrm>
            <a:off x="435657" y="487357"/>
            <a:ext cx="825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Patello-femorale smerter </a:t>
            </a:r>
            <a:endParaRPr lang="en-US" sz="4800" b="1" dirty="0">
              <a:solidFill>
                <a:schemeClr val="bg1"/>
              </a:solidFill>
              <a:latin typeface="Daytona" panose="020B0604030500040204" pitchFamily="34" charset="0"/>
              <a:cs typeface="Daytona Pro Condensed" panose="020F0502020204030204" pitchFamily="34" charset="0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130A7BC5-BB6A-43AF-A4D3-520CB10EA53C}"/>
              </a:ext>
            </a:extLst>
          </p:cNvPr>
          <p:cNvSpPr txBox="1"/>
          <p:nvPr/>
        </p:nvSpPr>
        <p:spPr>
          <a:xfrm>
            <a:off x="601815" y="2160571"/>
            <a:ext cx="10984779" cy="2246781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t">
            <a:noAutofit/>
          </a:bodyPr>
          <a:lstStyle/>
          <a:p>
            <a:pPr marL="457200" lvl="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2800" b="1">
              <a:solidFill>
                <a:srgbClr val="1B248F"/>
              </a:solidFill>
              <a:latin typeface="Daytona" panose="020B0604030500040204" pitchFamily="34" charset="0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60361116-5655-B756-C471-B6F140D79B24}"/>
              </a:ext>
            </a:extLst>
          </p:cNvPr>
          <p:cNvSpPr txBox="1"/>
          <p:nvPr/>
        </p:nvSpPr>
        <p:spPr>
          <a:xfrm>
            <a:off x="9185060" y="6453543"/>
            <a:ext cx="62929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dirty="0" err="1">
                <a:solidFill>
                  <a:srgbClr val="1B248F"/>
                </a:solidFill>
                <a:latin typeface="Daytona" panose="020B0604030500040204" pitchFamily="34" charset="0"/>
              </a:rPr>
              <a:t>Boudreau</a:t>
            </a:r>
            <a:r>
              <a:rPr lang="da-DK" sz="1600" dirty="0">
                <a:solidFill>
                  <a:srgbClr val="1B248F"/>
                </a:solidFill>
                <a:latin typeface="Daytona" panose="020B0604030500040204" pitchFamily="34" charset="0"/>
              </a:rPr>
              <a:t> et al 2018 </a:t>
            </a:r>
            <a:r>
              <a:rPr lang="da-DK" sz="1600" dirty="0" err="1">
                <a:solidFill>
                  <a:srgbClr val="1B248F"/>
                </a:solidFill>
                <a:latin typeface="Daytona" panose="020B0604030500040204" pitchFamily="34" charset="0"/>
              </a:rPr>
              <a:t>Sci</a:t>
            </a:r>
            <a:r>
              <a:rPr lang="da-DK" sz="1600" dirty="0">
                <a:solidFill>
                  <a:srgbClr val="1B248F"/>
                </a:solidFill>
                <a:latin typeface="Daytona" panose="020B0604030500040204" pitchFamily="34" charset="0"/>
              </a:rPr>
              <a:t> </a:t>
            </a:r>
            <a:r>
              <a:rPr lang="da-DK" sz="1600" dirty="0" err="1">
                <a:solidFill>
                  <a:srgbClr val="1B248F"/>
                </a:solidFill>
                <a:latin typeface="Daytona" panose="020B0604030500040204" pitchFamily="34" charset="0"/>
              </a:rPr>
              <a:t>Rep</a:t>
            </a:r>
            <a:endParaRPr lang="da-DK" sz="1600" dirty="0">
              <a:solidFill>
                <a:srgbClr val="1B248F"/>
              </a:solidFill>
              <a:latin typeface="Daytona" panose="020B0604030500040204" pitchFamily="34" charset="0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ADF9D363-A347-67D3-09A1-67010D5BBF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6" r="703"/>
          <a:stretch/>
        </p:blipFill>
        <p:spPr>
          <a:xfrm>
            <a:off x="173189" y="1851959"/>
            <a:ext cx="11504461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79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5BE4ACD1-20D9-1232-0B68-180F996D6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30" y="2009775"/>
            <a:ext cx="6848337" cy="44958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888B7C8D-5C32-4B13-8A3A-668A1D2F0C92}"/>
              </a:ext>
            </a:extLst>
          </p:cNvPr>
          <p:cNvSpPr/>
          <p:nvPr/>
        </p:nvSpPr>
        <p:spPr>
          <a:xfrm rot="21449961">
            <a:off x="-124527" y="-674392"/>
            <a:ext cx="12437465" cy="2256097"/>
          </a:xfrm>
          <a:prstGeom prst="rect">
            <a:avLst/>
          </a:prstGeom>
          <a:solidFill>
            <a:srgbClr val="1B248F"/>
          </a:solidFill>
          <a:ln w="50800">
            <a:solidFill>
              <a:srgbClr val="1B2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16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80305F9-0BF3-4AC5-BEA8-4919B41FFAF2}"/>
              </a:ext>
            </a:extLst>
          </p:cNvPr>
          <p:cNvSpPr txBox="1"/>
          <p:nvPr/>
        </p:nvSpPr>
        <p:spPr>
          <a:xfrm>
            <a:off x="435657" y="487357"/>
            <a:ext cx="825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Patello-femorale smerter </a:t>
            </a:r>
            <a:endParaRPr lang="en-US" sz="4800" b="1" dirty="0">
              <a:solidFill>
                <a:schemeClr val="bg1"/>
              </a:solidFill>
              <a:latin typeface="Daytona" panose="020B0604030500040204" pitchFamily="34" charset="0"/>
              <a:cs typeface="Daytona Pro Condensed" panose="020F0502020204030204" pitchFamily="34" charset="0"/>
            </a:endParaRP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D2AED4B1-36A2-FA2B-4CE6-FEB7B4B41E50}"/>
              </a:ext>
            </a:extLst>
          </p:cNvPr>
          <p:cNvSpPr txBox="1"/>
          <p:nvPr/>
        </p:nvSpPr>
        <p:spPr>
          <a:xfrm>
            <a:off x="7326465" y="3134284"/>
            <a:ext cx="4770285" cy="2246781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t">
            <a:noAutofit/>
          </a:bodyPr>
          <a:lstStyle/>
          <a:p>
            <a:pPr marL="457200" lvl="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1B248F"/>
                </a:solidFill>
                <a:latin typeface="Daytona" panose="020B0604030500040204" pitchFamily="34" charset="0"/>
              </a:rPr>
              <a:t>Forekomst: 1 ud af 14</a:t>
            </a:r>
          </a:p>
          <a:p>
            <a:pPr marL="457200" lvl="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1B248F"/>
                </a:solidFill>
                <a:latin typeface="Daytona" panose="020B0604030500040204" pitchFamily="34" charset="0"/>
              </a:rPr>
              <a:t>Nedsat livskvalitet og funktion, også på lang sigt</a:t>
            </a:r>
          </a:p>
          <a:p>
            <a:pPr marL="457200" lvl="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1B248F"/>
              </a:solidFill>
              <a:latin typeface="Daytona" panose="020B0604030500040204" pitchFamily="34" charset="0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7018A679-F3BF-2A8C-7A17-103F8BA4FF89}"/>
              </a:ext>
            </a:extLst>
          </p:cNvPr>
          <p:cNvSpPr/>
          <p:nvPr/>
        </p:nvSpPr>
        <p:spPr>
          <a:xfrm>
            <a:off x="3794498" y="3209925"/>
            <a:ext cx="1710952" cy="409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AB83A39E-01BA-A9AA-CBB0-45F8E6AC9E61}"/>
              </a:ext>
            </a:extLst>
          </p:cNvPr>
          <p:cNvSpPr/>
          <p:nvPr/>
        </p:nvSpPr>
        <p:spPr>
          <a:xfrm>
            <a:off x="5276829" y="2721442"/>
            <a:ext cx="1495446" cy="409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5932ECD1-646B-3079-1014-1579237686BA}"/>
              </a:ext>
            </a:extLst>
          </p:cNvPr>
          <p:cNvSpPr/>
          <p:nvPr/>
        </p:nvSpPr>
        <p:spPr>
          <a:xfrm>
            <a:off x="5610204" y="5147702"/>
            <a:ext cx="914421" cy="409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E8E4637A-0F6D-AC3E-3FF3-E808D6D93C7F}"/>
              </a:ext>
            </a:extLst>
          </p:cNvPr>
          <p:cNvSpPr txBox="1"/>
          <p:nvPr/>
        </p:nvSpPr>
        <p:spPr>
          <a:xfrm>
            <a:off x="8184935" y="6494113"/>
            <a:ext cx="62929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>
                <a:solidFill>
                  <a:srgbClr val="1B248F"/>
                </a:solidFill>
                <a:latin typeface="Daytona" panose="020B0604030500040204" pitchFamily="34" charset="0"/>
              </a:rPr>
              <a:t>Rathleff et al 2020 FYSIOTERAPEUTEN</a:t>
            </a:r>
            <a:endParaRPr lang="da-DK" sz="1600" dirty="0">
              <a:solidFill>
                <a:srgbClr val="1B248F"/>
              </a:solidFill>
              <a:latin typeface="Daytona" panose="020B0604030500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937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88B7C8D-5C32-4B13-8A3A-668A1D2F0C92}"/>
              </a:ext>
            </a:extLst>
          </p:cNvPr>
          <p:cNvSpPr/>
          <p:nvPr/>
        </p:nvSpPr>
        <p:spPr>
          <a:xfrm rot="21449961">
            <a:off x="-124527" y="-674392"/>
            <a:ext cx="12437465" cy="2256097"/>
          </a:xfrm>
          <a:prstGeom prst="rect">
            <a:avLst/>
          </a:prstGeom>
          <a:solidFill>
            <a:srgbClr val="1B248F"/>
          </a:solidFill>
          <a:ln w="50800">
            <a:solidFill>
              <a:srgbClr val="1B2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16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80305F9-0BF3-4AC5-BEA8-4919B41FFAF2}"/>
              </a:ext>
            </a:extLst>
          </p:cNvPr>
          <p:cNvSpPr txBox="1"/>
          <p:nvPr/>
        </p:nvSpPr>
        <p:spPr>
          <a:xfrm>
            <a:off x="435657" y="487357"/>
            <a:ext cx="825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Prognose generelt </a:t>
            </a:r>
            <a:endParaRPr lang="en-US" sz="4800" b="1" dirty="0">
              <a:solidFill>
                <a:schemeClr val="bg1"/>
              </a:solidFill>
              <a:latin typeface="Daytona" panose="020B0604030500040204" pitchFamily="34" charset="0"/>
              <a:cs typeface="Daytona Pro Condensed" panose="020F0502020204030204" pitchFamily="34" charset="0"/>
            </a:endParaRP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E8E4637A-0F6D-AC3E-3FF3-E808D6D93C7F}"/>
              </a:ext>
            </a:extLst>
          </p:cNvPr>
          <p:cNvSpPr txBox="1"/>
          <p:nvPr/>
        </p:nvSpPr>
        <p:spPr>
          <a:xfrm>
            <a:off x="8565935" y="6519446"/>
            <a:ext cx="62929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>
                <a:solidFill>
                  <a:srgbClr val="1B248F"/>
                </a:solidFill>
                <a:latin typeface="Daytona" panose="020B0604030500040204" pitchFamily="34" charset="0"/>
              </a:rPr>
              <a:t>Pourbordbari et al 2019 BMJ Open</a:t>
            </a:r>
            <a:endParaRPr lang="da-DK" sz="1600" dirty="0">
              <a:solidFill>
                <a:srgbClr val="1B248F"/>
              </a:solidFill>
              <a:latin typeface="Daytona" panose="020B0604030500040204" pitchFamily="34" charset="0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2E9A7066-C70E-AD59-EE35-7BE1E87F9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268" y="2368618"/>
            <a:ext cx="7265873" cy="2120763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733837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E80305F9-0BF3-4AC5-BEA8-4919B41FFAF2}"/>
              </a:ext>
            </a:extLst>
          </p:cNvPr>
          <p:cNvSpPr txBox="1"/>
          <p:nvPr/>
        </p:nvSpPr>
        <p:spPr>
          <a:xfrm>
            <a:off x="435657" y="487357"/>
            <a:ext cx="825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Prognose generelt </a:t>
            </a:r>
            <a:endParaRPr lang="en-US" sz="4800" b="1" dirty="0">
              <a:solidFill>
                <a:schemeClr val="bg1"/>
              </a:solidFill>
              <a:latin typeface="Daytona" panose="020B0604030500040204" pitchFamily="34" charset="0"/>
              <a:cs typeface="Daytona Pro Condensed" panose="020F0502020204030204" pitchFamily="34" charset="0"/>
            </a:endParaRP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9BE49E94-53B1-DC64-3728-0D9326AC7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9677400" cy="6853340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604844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88B7C8D-5C32-4B13-8A3A-668A1D2F0C92}"/>
              </a:ext>
            </a:extLst>
          </p:cNvPr>
          <p:cNvSpPr/>
          <p:nvPr/>
        </p:nvSpPr>
        <p:spPr>
          <a:xfrm rot="21449961">
            <a:off x="-124527" y="-674392"/>
            <a:ext cx="12437465" cy="2256097"/>
          </a:xfrm>
          <a:prstGeom prst="rect">
            <a:avLst/>
          </a:prstGeom>
          <a:solidFill>
            <a:srgbClr val="1B248F"/>
          </a:solidFill>
          <a:ln w="50800">
            <a:solidFill>
              <a:srgbClr val="1B2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16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80305F9-0BF3-4AC5-BEA8-4919B41FFAF2}"/>
              </a:ext>
            </a:extLst>
          </p:cNvPr>
          <p:cNvSpPr txBox="1"/>
          <p:nvPr/>
        </p:nvSpPr>
        <p:spPr>
          <a:xfrm>
            <a:off x="435657" y="487357"/>
            <a:ext cx="825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Prognose generelt </a:t>
            </a:r>
            <a:endParaRPr lang="en-US" sz="4800" b="1" dirty="0">
              <a:solidFill>
                <a:schemeClr val="bg1"/>
              </a:solidFill>
              <a:latin typeface="Daytona" panose="020B0604030500040204" pitchFamily="34" charset="0"/>
              <a:cs typeface="Daytona Pro Condensed" panose="020F050202020403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9DCB7B4-CC97-FE13-CEA1-481DC51D73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0" t="1092" r="33470" b="2776"/>
          <a:stretch/>
        </p:blipFill>
        <p:spPr bwMode="auto">
          <a:xfrm rot="16200000">
            <a:off x="4402210" y="-1552364"/>
            <a:ext cx="3580717" cy="1087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212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88B7C8D-5C32-4B13-8A3A-668A1D2F0C92}"/>
              </a:ext>
            </a:extLst>
          </p:cNvPr>
          <p:cNvSpPr/>
          <p:nvPr/>
        </p:nvSpPr>
        <p:spPr>
          <a:xfrm rot="21449961">
            <a:off x="-124527" y="-674392"/>
            <a:ext cx="12437465" cy="2256097"/>
          </a:xfrm>
          <a:prstGeom prst="rect">
            <a:avLst/>
          </a:prstGeom>
          <a:solidFill>
            <a:srgbClr val="1B248F"/>
          </a:solidFill>
          <a:ln w="50800">
            <a:solidFill>
              <a:srgbClr val="1B2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16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80305F9-0BF3-4AC5-BEA8-4919B41FFAF2}"/>
              </a:ext>
            </a:extLst>
          </p:cNvPr>
          <p:cNvSpPr txBox="1"/>
          <p:nvPr/>
        </p:nvSpPr>
        <p:spPr>
          <a:xfrm>
            <a:off x="435657" y="487357"/>
            <a:ext cx="825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I dag</a:t>
            </a:r>
            <a:endParaRPr lang="en-US" sz="4800" b="1" dirty="0">
              <a:solidFill>
                <a:schemeClr val="bg1"/>
              </a:solidFill>
              <a:latin typeface="Daytona" panose="020B0604030500040204" pitchFamily="34" charset="0"/>
              <a:cs typeface="Daytona Pro Condensed" panose="020F0502020204030204" pitchFamily="34" charset="0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130A7BC5-BB6A-43AF-A4D3-520CB10EA53C}"/>
              </a:ext>
            </a:extLst>
          </p:cNvPr>
          <p:cNvSpPr txBox="1"/>
          <p:nvPr/>
        </p:nvSpPr>
        <p:spPr>
          <a:xfrm>
            <a:off x="281368" y="2541571"/>
            <a:ext cx="11625673" cy="2246781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t">
            <a:noAutofit/>
          </a:bodyPr>
          <a:lstStyle/>
          <a:p>
            <a:pPr marL="514350" lvl="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26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Kort</a:t>
            </a:r>
            <a:r>
              <a:rPr lang="en-US" sz="2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 om de </a:t>
            </a:r>
            <a:r>
              <a:rPr lang="en-US" sz="26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mest</a:t>
            </a:r>
            <a:r>
              <a:rPr lang="en-US" sz="2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hyppige</a:t>
            </a:r>
            <a:r>
              <a:rPr lang="en-US" sz="2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tilstande</a:t>
            </a:r>
            <a:endParaRPr lang="en-US" sz="2600" b="1" dirty="0">
              <a:solidFill>
                <a:schemeClr val="accent1">
                  <a:lumMod val="20000"/>
                  <a:lumOff val="80000"/>
                </a:schemeClr>
              </a:solidFill>
              <a:latin typeface="Daytona" panose="020B0604030500040204" pitchFamily="34" charset="0"/>
            </a:endParaRPr>
          </a:p>
          <a:p>
            <a:pPr marL="514350" lvl="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26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Udredning</a:t>
            </a:r>
            <a:r>
              <a:rPr lang="en-US" sz="2600" b="1" dirty="0">
                <a:solidFill>
                  <a:srgbClr val="1B248F"/>
                </a:solidFill>
                <a:latin typeface="Daytona" panose="020B0604030500040204" pitchFamily="34" charset="0"/>
              </a:rPr>
              <a:t>: </a:t>
            </a:r>
            <a:r>
              <a:rPr lang="en-US" sz="26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Ananmese</a:t>
            </a:r>
            <a:r>
              <a:rPr lang="en-US" sz="2600" b="1" dirty="0">
                <a:solidFill>
                  <a:srgbClr val="1B248F"/>
                </a:solidFill>
                <a:latin typeface="Daytona" panose="020B0604030500040204" pitchFamily="34" charset="0"/>
              </a:rPr>
              <a:t>, </a:t>
            </a:r>
            <a:r>
              <a:rPr lang="en-US" sz="26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klinisk</a:t>
            </a:r>
            <a:r>
              <a:rPr lang="en-US" sz="2600" b="1" dirty="0">
                <a:solidFill>
                  <a:srgbClr val="1B248F"/>
                </a:solidFill>
                <a:latin typeface="Daytona" panose="020B0604030500040204" pitchFamily="34" charset="0"/>
              </a:rPr>
              <a:t> </a:t>
            </a:r>
            <a:r>
              <a:rPr lang="en-US" sz="26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undersøgelse</a:t>
            </a:r>
            <a:r>
              <a:rPr lang="en-US" sz="2600" b="1" dirty="0">
                <a:solidFill>
                  <a:srgbClr val="1B248F"/>
                </a:solidFill>
                <a:latin typeface="Daytona" panose="020B0604030500040204" pitchFamily="34" charset="0"/>
              </a:rPr>
              <a:t>, scanning, </a:t>
            </a:r>
            <a:r>
              <a:rPr lang="en-US" sz="26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røde</a:t>
            </a:r>
            <a:r>
              <a:rPr lang="en-US" sz="2600" b="1" dirty="0">
                <a:solidFill>
                  <a:srgbClr val="1B248F"/>
                </a:solidFill>
                <a:latin typeface="Daytona" panose="020B0604030500040204" pitchFamily="34" charset="0"/>
              </a:rPr>
              <a:t> flag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26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Håndtering</a:t>
            </a:r>
            <a:r>
              <a:rPr lang="en-US" sz="2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: </a:t>
            </a:r>
            <a:r>
              <a:rPr lang="en-US" sz="26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Behandling</a:t>
            </a:r>
            <a:r>
              <a:rPr lang="en-US" sz="2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 og </a:t>
            </a:r>
            <a:r>
              <a:rPr lang="en-US" sz="26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forløb</a:t>
            </a:r>
            <a:endParaRPr lang="en-US" sz="2600" b="1" dirty="0">
              <a:solidFill>
                <a:schemeClr val="accent1">
                  <a:lumMod val="20000"/>
                  <a:lumOff val="80000"/>
                </a:schemeClr>
              </a:solidFill>
              <a:latin typeface="Daytona" panose="020B0604030500040204" pitchFamily="34" charset="0"/>
            </a:endParaRPr>
          </a:p>
          <a:p>
            <a:pPr marL="514350" lvl="0" indent="-514350">
              <a:lnSpc>
                <a:spcPct val="200000"/>
              </a:lnSpc>
              <a:buFont typeface="+mj-lt"/>
              <a:buAutoNum type="arabicPeriod"/>
            </a:pPr>
            <a:endParaRPr lang="en-US" sz="2600" b="1" dirty="0">
              <a:solidFill>
                <a:srgbClr val="1B248F"/>
              </a:solidFill>
              <a:latin typeface="Daytona" panose="020B0604030500040204" pitchFamily="34" charset="0"/>
            </a:endParaRPr>
          </a:p>
          <a:p>
            <a:pPr lvl="0">
              <a:lnSpc>
                <a:spcPct val="200000"/>
              </a:lnSpc>
            </a:pPr>
            <a:endParaRPr lang="en-US" sz="2600" b="1" dirty="0">
              <a:solidFill>
                <a:srgbClr val="1B248F"/>
              </a:solidFill>
              <a:latin typeface="Daytona" panose="020B0604030500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001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88B7C8D-5C32-4B13-8A3A-668A1D2F0C92}"/>
              </a:ext>
            </a:extLst>
          </p:cNvPr>
          <p:cNvSpPr/>
          <p:nvPr/>
        </p:nvSpPr>
        <p:spPr>
          <a:xfrm rot="21449961">
            <a:off x="-124527" y="-674392"/>
            <a:ext cx="12437465" cy="2256097"/>
          </a:xfrm>
          <a:prstGeom prst="rect">
            <a:avLst/>
          </a:prstGeom>
          <a:solidFill>
            <a:srgbClr val="1B248F"/>
          </a:solidFill>
          <a:ln w="50800">
            <a:solidFill>
              <a:srgbClr val="1B2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16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80305F9-0BF3-4AC5-BEA8-4919B41FFAF2}"/>
              </a:ext>
            </a:extLst>
          </p:cNvPr>
          <p:cNvSpPr txBox="1"/>
          <p:nvPr/>
        </p:nvSpPr>
        <p:spPr>
          <a:xfrm>
            <a:off x="435657" y="487357"/>
            <a:ext cx="825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Mine patienter</a:t>
            </a:r>
            <a:endParaRPr lang="en-US" sz="4800" b="1" dirty="0">
              <a:solidFill>
                <a:schemeClr val="bg1"/>
              </a:solidFill>
              <a:latin typeface="Daytona" panose="020B0604030500040204" pitchFamily="34" charset="0"/>
              <a:cs typeface="Daytona Pro Condensed" panose="020F0502020204030204" pitchFamily="34" charset="0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130A7BC5-BB6A-43AF-A4D3-520CB10EA53C}"/>
              </a:ext>
            </a:extLst>
          </p:cNvPr>
          <p:cNvSpPr txBox="1"/>
          <p:nvPr/>
        </p:nvSpPr>
        <p:spPr>
          <a:xfrm>
            <a:off x="601815" y="2160571"/>
            <a:ext cx="10984779" cy="2246781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t">
            <a:noAutofit/>
          </a:bodyPr>
          <a:lstStyle/>
          <a:p>
            <a:pPr marL="457200" lvl="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rgbClr val="1B248F"/>
                </a:solidFill>
                <a:latin typeface="Daytona" panose="020B0604030500040204" pitchFamily="34" charset="0"/>
              </a:rPr>
              <a:t>8-18 år</a:t>
            </a:r>
          </a:p>
          <a:p>
            <a:pPr marL="457200" lvl="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rgbClr val="1B248F"/>
                </a:solidFill>
                <a:latin typeface="Daytona" panose="020B0604030500040204" pitchFamily="34" charset="0"/>
              </a:rPr>
              <a:t>Problemer i 3 måneder </a:t>
            </a:r>
            <a:r>
              <a:rPr lang="en-US" sz="2800" b="1" dirty="0">
                <a:solidFill>
                  <a:srgbClr val="1B248F"/>
                </a:solidFill>
                <a:latin typeface="Daytona" panose="020B0604030500040204" pitchFamily="34" charset="0"/>
              </a:rPr>
              <a:t>– </a:t>
            </a:r>
            <a:r>
              <a:rPr lang="en-US" sz="2800" b="1">
                <a:solidFill>
                  <a:srgbClr val="1B248F"/>
                </a:solidFill>
                <a:latin typeface="Daytona" panose="020B0604030500040204" pitchFamily="34" charset="0"/>
              </a:rPr>
              <a:t>6 år</a:t>
            </a:r>
            <a:endParaRPr lang="en-US" sz="2800" b="1" dirty="0">
              <a:solidFill>
                <a:srgbClr val="1B248F"/>
              </a:solidFill>
              <a:latin typeface="Daytona" panose="020B0604030500040204" pitchFamily="34" charset="0"/>
            </a:endParaRPr>
          </a:p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rgbClr val="1B248F"/>
                </a:solidFill>
                <a:latin typeface="Daytona" panose="020B0604030500040204" pitchFamily="34" charset="0"/>
              </a:rPr>
              <a:t>Ofte forsøgt andre intervention inden, enten på egen hånd eller med sundhedsfaglig</a:t>
            </a:r>
          </a:p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rgbClr val="1B248F"/>
                </a:solidFill>
                <a:latin typeface="Daytona" panose="020B0604030500040204" pitchFamily="34" charset="0"/>
              </a:rPr>
              <a:t>Henvist fra skadestue, hospital, egen læge, via forskning</a:t>
            </a:r>
            <a:endParaRPr lang="en-US" sz="2800" b="1" dirty="0">
              <a:solidFill>
                <a:srgbClr val="1B248F"/>
              </a:solidFill>
              <a:latin typeface="Daytona" panose="020B0604030500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887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88B7C8D-5C32-4B13-8A3A-668A1D2F0C92}"/>
              </a:ext>
            </a:extLst>
          </p:cNvPr>
          <p:cNvSpPr/>
          <p:nvPr/>
        </p:nvSpPr>
        <p:spPr>
          <a:xfrm rot="21449961">
            <a:off x="-124527" y="-674392"/>
            <a:ext cx="12437465" cy="2256097"/>
          </a:xfrm>
          <a:prstGeom prst="rect">
            <a:avLst/>
          </a:prstGeom>
          <a:solidFill>
            <a:srgbClr val="1B248F"/>
          </a:solidFill>
          <a:ln w="50800">
            <a:solidFill>
              <a:srgbClr val="1B2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16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80305F9-0BF3-4AC5-BEA8-4919B41FFAF2}"/>
              </a:ext>
            </a:extLst>
          </p:cNvPr>
          <p:cNvSpPr txBox="1"/>
          <p:nvPr/>
        </p:nvSpPr>
        <p:spPr>
          <a:xfrm>
            <a:off x="435657" y="487357"/>
            <a:ext cx="825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Diagnosis</a:t>
            </a:r>
            <a:r>
              <a:rPr lang="en-US" sz="4800" b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: Anamnese </a:t>
            </a:r>
            <a:endParaRPr lang="en-US" sz="4800" b="1" dirty="0">
              <a:solidFill>
                <a:schemeClr val="bg1"/>
              </a:solidFill>
              <a:latin typeface="Daytona" panose="020B0604030500040204" pitchFamily="34" charset="0"/>
              <a:cs typeface="Daytona Pro Condensed" panose="020F0502020204030204" pitchFamily="34" charset="0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130A7BC5-BB6A-43AF-A4D3-520CB10EA53C}"/>
              </a:ext>
            </a:extLst>
          </p:cNvPr>
          <p:cNvSpPr txBox="1"/>
          <p:nvPr/>
        </p:nvSpPr>
        <p:spPr>
          <a:xfrm>
            <a:off x="321728" y="1851959"/>
            <a:ext cx="11318337" cy="2246781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t">
            <a:noAutofit/>
          </a:bodyPr>
          <a:lstStyle/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1B248F"/>
                </a:solidFill>
                <a:latin typeface="Daytona" panose="020B0604030500040204" pitchFamily="34" charset="0"/>
              </a:rPr>
              <a:t>Skeletal </a:t>
            </a:r>
            <a:r>
              <a:rPr lang="en-US" sz="28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vækst</a:t>
            </a:r>
            <a:endParaRPr lang="en-US" sz="2800" b="1" dirty="0">
              <a:solidFill>
                <a:srgbClr val="1B248F"/>
              </a:solidFill>
              <a:latin typeface="Daytona" panose="020B0604030500040204" pitchFamily="34" charset="0"/>
            </a:endParaRPr>
          </a:p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Anden</a:t>
            </a:r>
            <a:r>
              <a:rPr lang="en-US" sz="2800" b="1" dirty="0">
                <a:solidFill>
                  <a:srgbClr val="1B248F"/>
                </a:solidFill>
                <a:latin typeface="Daytona" panose="020B0604030500040204" pitchFamily="34" charset="0"/>
              </a:rPr>
              <a:t> patalogi, </a:t>
            </a:r>
            <a:r>
              <a:rPr lang="en-US" sz="28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smerter</a:t>
            </a:r>
            <a:r>
              <a:rPr lang="en-US" sz="2800" b="1" dirty="0">
                <a:solidFill>
                  <a:srgbClr val="1B248F"/>
                </a:solidFill>
                <a:latin typeface="Daytona" panose="020B0604030500040204" pitchFamily="34" charset="0"/>
              </a:rPr>
              <a:t>, </a:t>
            </a:r>
            <a:r>
              <a:rPr lang="en-US" sz="28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medicin</a:t>
            </a:r>
            <a:r>
              <a:rPr lang="en-US" sz="2800" b="1" dirty="0">
                <a:solidFill>
                  <a:srgbClr val="1B248F"/>
                </a:solidFill>
                <a:latin typeface="Daytona" panose="020B0604030500040204" pitchFamily="34" charset="0"/>
              </a:rPr>
              <a:t>	</a:t>
            </a:r>
          </a:p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Miljø</a:t>
            </a:r>
            <a:r>
              <a:rPr lang="en-US" sz="2800" b="1" dirty="0">
                <a:solidFill>
                  <a:srgbClr val="1B248F"/>
                </a:solidFill>
                <a:latin typeface="Daytona" panose="020B0604030500040204" pitchFamily="34" charset="0"/>
              </a:rPr>
              <a:t>/</a:t>
            </a:r>
            <a:r>
              <a:rPr lang="en-US" sz="28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forældre</a:t>
            </a:r>
            <a:r>
              <a:rPr lang="en-US" sz="2800" b="1" dirty="0">
                <a:solidFill>
                  <a:srgbClr val="1B248F"/>
                </a:solidFill>
                <a:latin typeface="Daytona" panose="020B0604030500040204" pitchFamily="34" charset="0"/>
              </a:rPr>
              <a:t>: </a:t>
            </a:r>
            <a:r>
              <a:rPr lang="en-US" sz="28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Spændinger</a:t>
            </a:r>
            <a:r>
              <a:rPr lang="en-US" sz="2800" b="1" dirty="0">
                <a:solidFill>
                  <a:srgbClr val="1B248F"/>
                </a:solidFill>
                <a:latin typeface="Daytona" panose="020B0604030500040204" pitchFamily="34" charset="0"/>
              </a:rPr>
              <a:t>/</a:t>
            </a:r>
            <a:r>
              <a:rPr lang="en-US" sz="28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konflikt</a:t>
            </a:r>
            <a:r>
              <a:rPr lang="en-US" sz="2800" b="1" dirty="0">
                <a:solidFill>
                  <a:srgbClr val="1B248F"/>
                </a:solidFill>
                <a:latin typeface="Daytona" panose="020B0604030500040204" pitchFamily="34" charset="0"/>
              </a:rPr>
              <a:t> vs. </a:t>
            </a:r>
            <a:r>
              <a:rPr lang="en-US" sz="28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sikkert</a:t>
            </a:r>
            <a:r>
              <a:rPr lang="en-US" sz="2800" b="1" dirty="0">
                <a:solidFill>
                  <a:srgbClr val="1B248F"/>
                </a:solidFill>
                <a:latin typeface="Daytona" panose="020B0604030500040204" pitchFamily="34" charset="0"/>
              </a:rPr>
              <a:t>/</a:t>
            </a:r>
            <a:r>
              <a:rPr lang="en-US" sz="28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ro</a:t>
            </a:r>
            <a:r>
              <a:rPr lang="en-US" sz="2800" b="1" dirty="0">
                <a:solidFill>
                  <a:srgbClr val="1B248F"/>
                </a:solidFill>
                <a:latin typeface="Daytona" panose="020B0604030500040204" pitchFamily="34" charset="0"/>
              </a:rPr>
              <a:t>	</a:t>
            </a:r>
          </a:p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Tidligere</a:t>
            </a:r>
            <a:r>
              <a:rPr lang="en-US" sz="2800" b="1" dirty="0">
                <a:solidFill>
                  <a:srgbClr val="1B248F"/>
                </a:solidFill>
                <a:latin typeface="Daytona" panose="020B0604030500040204" pitchFamily="34" charset="0"/>
              </a:rPr>
              <a:t> </a:t>
            </a:r>
            <a:r>
              <a:rPr lang="en-US" sz="28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undersøgelse</a:t>
            </a:r>
            <a:r>
              <a:rPr lang="en-US" sz="2800" b="1" dirty="0">
                <a:solidFill>
                  <a:srgbClr val="1B248F"/>
                </a:solidFill>
                <a:latin typeface="Daytona" panose="020B0604030500040204" pitchFamily="34" charset="0"/>
              </a:rPr>
              <a:t>, </a:t>
            </a:r>
            <a:r>
              <a:rPr lang="en-US" sz="28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behandling</a:t>
            </a:r>
            <a:r>
              <a:rPr lang="en-US" sz="2800" b="1" dirty="0">
                <a:solidFill>
                  <a:srgbClr val="1B248F"/>
                </a:solidFill>
                <a:latin typeface="Daytona" panose="020B0604030500040204" pitchFamily="34" charset="0"/>
              </a:rPr>
              <a:t>, information/</a:t>
            </a:r>
            <a:r>
              <a:rPr lang="en-US" sz="28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forståelse</a:t>
            </a:r>
            <a:endParaRPr lang="en-US" sz="2800" b="1" dirty="0">
              <a:solidFill>
                <a:srgbClr val="1B248F"/>
              </a:solidFill>
              <a:latin typeface="Daytona" panose="020B0604030500040204" pitchFamily="34" charset="0"/>
            </a:endParaRPr>
          </a:p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Ugentlig</a:t>
            </a:r>
            <a:r>
              <a:rPr lang="en-US" sz="2800" b="1" dirty="0">
                <a:solidFill>
                  <a:srgbClr val="1B248F"/>
                </a:solidFill>
                <a:latin typeface="Daytona" panose="020B0604030500040204" pitchFamily="34" charset="0"/>
              </a:rPr>
              <a:t>/</a:t>
            </a:r>
            <a:r>
              <a:rPr lang="en-US" sz="28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sæson</a:t>
            </a:r>
            <a:r>
              <a:rPr lang="en-US" sz="2800" b="1" dirty="0">
                <a:solidFill>
                  <a:srgbClr val="1B248F"/>
                </a:solidFill>
                <a:latin typeface="Daytona" panose="020B0604030500040204" pitchFamily="34" charset="0"/>
              </a:rPr>
              <a:t> </a:t>
            </a:r>
            <a:r>
              <a:rPr lang="en-US" sz="28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deltagelse</a:t>
            </a:r>
            <a:r>
              <a:rPr lang="en-US" sz="2800" b="1" dirty="0">
                <a:solidFill>
                  <a:srgbClr val="1B248F"/>
                </a:solidFill>
                <a:latin typeface="Daytona" panose="020B0604030500040204" pitchFamily="34" charset="0"/>
              </a:rPr>
              <a:t> </a:t>
            </a:r>
            <a:r>
              <a:rPr lang="en-US" sz="28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i</a:t>
            </a:r>
            <a:r>
              <a:rPr lang="en-US" sz="2800" b="1" dirty="0">
                <a:solidFill>
                  <a:srgbClr val="1B248F"/>
                </a:solidFill>
                <a:latin typeface="Daytona" panose="020B0604030500040204" pitchFamily="34" charset="0"/>
              </a:rPr>
              <a:t> sport &amp; </a:t>
            </a:r>
            <a:r>
              <a:rPr lang="en-US" sz="28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fysisk</a:t>
            </a:r>
            <a:r>
              <a:rPr lang="en-US" sz="2800" b="1" dirty="0">
                <a:solidFill>
                  <a:srgbClr val="1B248F"/>
                </a:solidFill>
                <a:latin typeface="Daytona" panose="020B0604030500040204" pitchFamily="34" charset="0"/>
              </a:rPr>
              <a:t> </a:t>
            </a:r>
            <a:r>
              <a:rPr lang="en-US" sz="28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aktivitet</a:t>
            </a:r>
            <a:r>
              <a:rPr lang="en-US" sz="2800" b="1" dirty="0">
                <a:solidFill>
                  <a:srgbClr val="1B248F"/>
                </a:solidFill>
                <a:latin typeface="Daytona" panose="020B0604030500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049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88B7C8D-5C32-4B13-8A3A-668A1D2F0C92}"/>
              </a:ext>
            </a:extLst>
          </p:cNvPr>
          <p:cNvSpPr/>
          <p:nvPr/>
        </p:nvSpPr>
        <p:spPr>
          <a:xfrm rot="21449961">
            <a:off x="-124527" y="-674392"/>
            <a:ext cx="12437465" cy="2256097"/>
          </a:xfrm>
          <a:prstGeom prst="rect">
            <a:avLst/>
          </a:prstGeom>
          <a:solidFill>
            <a:srgbClr val="1B248F"/>
          </a:solidFill>
          <a:ln w="50800">
            <a:solidFill>
              <a:srgbClr val="1B2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16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80305F9-0BF3-4AC5-BEA8-4919B41FFAF2}"/>
              </a:ext>
            </a:extLst>
          </p:cNvPr>
          <p:cNvSpPr txBox="1"/>
          <p:nvPr/>
        </p:nvSpPr>
        <p:spPr>
          <a:xfrm>
            <a:off x="435657" y="487357"/>
            <a:ext cx="825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Diagnosis</a:t>
            </a:r>
            <a:r>
              <a:rPr lang="en-US" sz="4800" b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: Anamnese </a:t>
            </a:r>
            <a:endParaRPr lang="en-US" sz="4800" b="1" dirty="0">
              <a:solidFill>
                <a:schemeClr val="bg1"/>
              </a:solidFill>
              <a:latin typeface="Daytona" panose="020B0604030500040204" pitchFamily="34" charset="0"/>
              <a:cs typeface="Daytona Pro Condensed" panose="020F0502020204030204" pitchFamily="34" charset="0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130A7BC5-BB6A-43AF-A4D3-520CB10EA53C}"/>
              </a:ext>
            </a:extLst>
          </p:cNvPr>
          <p:cNvSpPr txBox="1"/>
          <p:nvPr/>
        </p:nvSpPr>
        <p:spPr>
          <a:xfrm>
            <a:off x="694283" y="1851959"/>
            <a:ext cx="10984779" cy="2246781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t">
            <a:noAutofit/>
          </a:bodyPr>
          <a:lstStyle/>
          <a:p>
            <a:pPr lvl="0">
              <a:lnSpc>
                <a:spcPct val="200000"/>
              </a:lnSpc>
            </a:pPr>
            <a:r>
              <a:rPr lang="en-US" sz="2800" b="1">
                <a:solidFill>
                  <a:srgbClr val="1B248F"/>
                </a:solidFill>
                <a:latin typeface="Daytona" panose="020B0604030500040204" pitchFamily="34" charset="0"/>
              </a:rPr>
              <a:t>Indikationer på røde flag:</a:t>
            </a:r>
            <a:endParaRPr lang="en-US" sz="2800" b="1" dirty="0">
              <a:solidFill>
                <a:srgbClr val="1B248F"/>
              </a:solidFill>
              <a:latin typeface="Daytona" panose="020B0604030500040204" pitchFamily="34" charset="0"/>
            </a:endParaRPr>
          </a:p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1B248F"/>
                </a:solidFill>
                <a:latin typeface="Daytona" panose="020B0604030500040204" pitchFamily="34" charset="0"/>
              </a:rPr>
              <a:t>Uspecifik multisite smerte, hvilesmerte, </a:t>
            </a:r>
            <a:r>
              <a:rPr lang="en-US" sz="2400" b="1" dirty="0">
                <a:solidFill>
                  <a:srgbClr val="1B248F"/>
                </a:solidFill>
                <a:latin typeface="Daytona" panose="020B0604030500040204" pitchFamily="34" charset="0"/>
              </a:rPr>
              <a:t>allodynia</a:t>
            </a:r>
          </a:p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1B248F"/>
                </a:solidFill>
                <a:latin typeface="Daytona" panose="020B0604030500040204" pitchFamily="34" charset="0"/>
              </a:rPr>
              <a:t>Frygt for bevægelse/berøring</a:t>
            </a:r>
            <a:endParaRPr lang="en-US" sz="2400" b="1" dirty="0">
              <a:solidFill>
                <a:srgbClr val="1B248F"/>
              </a:solidFill>
              <a:latin typeface="Daytona" panose="020B0604030500040204" pitchFamily="34" charset="0"/>
            </a:endParaRPr>
          </a:p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1B248F"/>
                </a:solidFill>
                <a:latin typeface="Daytona" panose="020B0604030500040204" pitchFamily="34" charset="0"/>
              </a:rPr>
              <a:t>Akut debut</a:t>
            </a:r>
            <a:endParaRPr lang="en-US" sz="2400" b="1" dirty="0">
              <a:solidFill>
                <a:srgbClr val="1B248F"/>
              </a:solidFill>
              <a:latin typeface="Daytona" panose="020B0604030500040204" pitchFamily="34" charset="0"/>
            </a:endParaRPr>
          </a:p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1B248F"/>
                </a:solidFill>
                <a:latin typeface="Daytona" panose="020B0604030500040204" pitchFamily="34" charset="0"/>
              </a:rPr>
              <a:t>Væske i ledet, mekaniske symptomer</a:t>
            </a:r>
          </a:p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1B248F"/>
                </a:solidFill>
                <a:latin typeface="Daytona" panose="020B0604030500040204" pitchFamily="34" charset="0"/>
              </a:rPr>
              <a:t>Smerte ikke forbundet med fysisk aktivitet/hvile, vægttab</a:t>
            </a:r>
            <a:endParaRPr lang="en-US" sz="2400" b="1" dirty="0">
              <a:solidFill>
                <a:srgbClr val="1B248F"/>
              </a:solidFill>
              <a:latin typeface="Daytona" panose="020B0604030500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818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88B7C8D-5C32-4B13-8A3A-668A1D2F0C92}"/>
              </a:ext>
            </a:extLst>
          </p:cNvPr>
          <p:cNvSpPr/>
          <p:nvPr/>
        </p:nvSpPr>
        <p:spPr>
          <a:xfrm rot="21449961">
            <a:off x="-124527" y="-674392"/>
            <a:ext cx="12437465" cy="2256097"/>
          </a:xfrm>
          <a:prstGeom prst="rect">
            <a:avLst/>
          </a:prstGeom>
          <a:solidFill>
            <a:srgbClr val="1B248F"/>
          </a:solidFill>
          <a:ln w="50800">
            <a:solidFill>
              <a:srgbClr val="1B2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16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80305F9-0BF3-4AC5-BEA8-4919B41FFAF2}"/>
              </a:ext>
            </a:extLst>
          </p:cNvPr>
          <p:cNvSpPr txBox="1"/>
          <p:nvPr/>
        </p:nvSpPr>
        <p:spPr>
          <a:xfrm>
            <a:off x="435657" y="487357"/>
            <a:ext cx="825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Diagnosis</a:t>
            </a:r>
            <a:r>
              <a:rPr lang="en-US" sz="4800" b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: Anamnese </a:t>
            </a:r>
            <a:endParaRPr lang="en-US" sz="4800" b="1" dirty="0">
              <a:solidFill>
                <a:schemeClr val="bg1"/>
              </a:solidFill>
              <a:latin typeface="Daytona" panose="020B0604030500040204" pitchFamily="34" charset="0"/>
              <a:cs typeface="Daytona Pro Condensed" panose="020F0502020204030204" pitchFamily="34" charset="0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130A7BC5-BB6A-43AF-A4D3-520CB10EA53C}"/>
              </a:ext>
            </a:extLst>
          </p:cNvPr>
          <p:cNvSpPr txBox="1"/>
          <p:nvPr/>
        </p:nvSpPr>
        <p:spPr>
          <a:xfrm>
            <a:off x="694283" y="1851959"/>
            <a:ext cx="11398863" cy="2246781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t">
            <a:noAutofit/>
          </a:bodyPr>
          <a:lstStyle/>
          <a:p>
            <a:pPr lvl="0"/>
            <a:r>
              <a:rPr lang="en-US" sz="28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Diagnoser</a:t>
            </a:r>
            <a:r>
              <a:rPr lang="en-US" sz="2800" b="1" dirty="0">
                <a:solidFill>
                  <a:srgbClr val="1B248F"/>
                </a:solidFill>
                <a:latin typeface="Daytona" panose="020B0604030500040204" pitchFamily="34" charset="0"/>
              </a:rPr>
              <a:t> der </a:t>
            </a:r>
            <a:r>
              <a:rPr lang="en-US" sz="28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kan</a:t>
            </a:r>
            <a:r>
              <a:rPr lang="en-US" sz="2800" b="1" dirty="0">
                <a:solidFill>
                  <a:srgbClr val="1B248F"/>
                </a:solidFill>
                <a:latin typeface="Daytona" panose="020B0604030500040204" pitchFamily="34" charset="0"/>
              </a:rPr>
              <a:t> </a:t>
            </a:r>
            <a:r>
              <a:rPr lang="en-US" sz="28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kan</a:t>
            </a:r>
            <a:r>
              <a:rPr lang="en-US" sz="2800" b="1" dirty="0">
                <a:solidFill>
                  <a:srgbClr val="1B248F"/>
                </a:solidFill>
                <a:latin typeface="Daytona" panose="020B0604030500040204" pitchFamily="34" charset="0"/>
              </a:rPr>
              <a:t> </a:t>
            </a:r>
            <a:r>
              <a:rPr lang="en-US" sz="28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kræve</a:t>
            </a:r>
            <a:r>
              <a:rPr lang="en-US" sz="2800" b="1" dirty="0">
                <a:solidFill>
                  <a:srgbClr val="1B248F"/>
                </a:solidFill>
                <a:latin typeface="Daytona" panose="020B0604030500040204" pitchFamily="34" charset="0"/>
              </a:rPr>
              <a:t> </a:t>
            </a:r>
            <a:br>
              <a:rPr lang="en-US" sz="2800" b="1" dirty="0">
                <a:solidFill>
                  <a:srgbClr val="1B248F"/>
                </a:solidFill>
                <a:latin typeface="Daytona" panose="020B0604030500040204" pitchFamily="34" charset="0"/>
              </a:rPr>
            </a:br>
            <a:r>
              <a:rPr lang="en-US" sz="28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henvisning</a:t>
            </a:r>
            <a:r>
              <a:rPr lang="en-US" sz="2800" b="1" dirty="0">
                <a:solidFill>
                  <a:srgbClr val="1B248F"/>
                </a:solidFill>
                <a:latin typeface="Daytona" panose="020B0604030500040204" pitchFamily="34" charset="0"/>
              </a:rPr>
              <a:t>/</a:t>
            </a:r>
            <a:r>
              <a:rPr lang="en-US" sz="28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anden</a:t>
            </a:r>
            <a:r>
              <a:rPr lang="en-US" sz="2800" b="1" dirty="0">
                <a:solidFill>
                  <a:srgbClr val="1B248F"/>
                </a:solidFill>
                <a:latin typeface="Daytona" panose="020B0604030500040204" pitchFamily="34" charset="0"/>
              </a:rPr>
              <a:t> </a:t>
            </a:r>
            <a:r>
              <a:rPr lang="en-US" sz="28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håndtering</a:t>
            </a:r>
            <a:r>
              <a:rPr lang="en-US" sz="2800" b="1" dirty="0">
                <a:solidFill>
                  <a:srgbClr val="1B248F"/>
                </a:solidFill>
                <a:latin typeface="Daytona" panose="020B0604030500040204" pitchFamily="34" charset="0"/>
              </a:rPr>
              <a:t>: </a:t>
            </a: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B248F"/>
                </a:solidFill>
                <a:latin typeface="Daytona" panose="020B0604030500040204" pitchFamily="34" charset="0"/>
              </a:rPr>
              <a:t>Discoid </a:t>
            </a:r>
            <a:r>
              <a:rPr lang="en-US" b="1" dirty="0" err="1">
                <a:solidFill>
                  <a:srgbClr val="1B248F"/>
                </a:solidFill>
                <a:latin typeface="Daytona" panose="020B0604030500040204" pitchFamily="34" charset="0"/>
              </a:rPr>
              <a:t>menisk</a:t>
            </a:r>
            <a:r>
              <a:rPr lang="en-US" b="1" dirty="0">
                <a:solidFill>
                  <a:srgbClr val="1B248F"/>
                </a:solidFill>
                <a:latin typeface="Daytona" panose="020B0604030500040204" pitchFamily="34" charset="0"/>
              </a:rPr>
              <a:t>, medial plica</a:t>
            </a: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B248F"/>
                </a:solidFill>
                <a:latin typeface="Daytona" panose="020B0604030500040204" pitchFamily="34" charset="0"/>
              </a:rPr>
              <a:t>Osteochondritis dissecans</a:t>
            </a: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B248F"/>
                </a:solidFill>
                <a:latin typeface="Daytona" panose="020B0604030500040204" pitchFamily="34" charset="0"/>
              </a:rPr>
              <a:t>Avulsion, </a:t>
            </a:r>
            <a:r>
              <a:rPr lang="en-US" b="1" dirty="0" err="1">
                <a:solidFill>
                  <a:srgbClr val="1B248F"/>
                </a:solidFill>
                <a:latin typeface="Daytona" panose="020B0604030500040204" pitchFamily="34" charset="0"/>
              </a:rPr>
              <a:t>avulsionsfraktur</a:t>
            </a:r>
            <a:r>
              <a:rPr lang="en-US" b="1" dirty="0">
                <a:solidFill>
                  <a:srgbClr val="1B248F"/>
                </a:solidFill>
                <a:latin typeface="Daytona" panose="020B0604030500040204" pitchFamily="34" charset="0"/>
              </a:rPr>
              <a:t>, </a:t>
            </a:r>
            <a:r>
              <a:rPr lang="en-US" b="1" dirty="0" err="1">
                <a:solidFill>
                  <a:srgbClr val="1B248F"/>
                </a:solidFill>
                <a:latin typeface="Daytona" panose="020B0604030500040204" pitchFamily="34" charset="0"/>
              </a:rPr>
              <a:t>eller</a:t>
            </a:r>
            <a:r>
              <a:rPr lang="en-US" b="1" dirty="0">
                <a:solidFill>
                  <a:srgbClr val="1B248F"/>
                </a:solidFill>
                <a:latin typeface="Daytona" panose="020B0604030500040204" pitchFamily="34" charset="0"/>
              </a:rPr>
              <a:t> </a:t>
            </a:r>
            <a:r>
              <a:rPr lang="en-US" b="1" dirty="0" err="1">
                <a:solidFill>
                  <a:srgbClr val="1B248F"/>
                </a:solidFill>
                <a:latin typeface="Daytona" panose="020B0604030500040204" pitchFamily="34" charset="0"/>
              </a:rPr>
              <a:t>epiphysiolysis</a:t>
            </a:r>
            <a:endParaRPr lang="en-US" b="1" dirty="0">
              <a:solidFill>
                <a:srgbClr val="1B248F"/>
              </a:solidFill>
              <a:latin typeface="Daytona" panose="020B0604030500040204" pitchFamily="34" charset="0"/>
            </a:endParaRP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B248F"/>
                </a:solidFill>
                <a:latin typeface="Daytona" panose="020B0604030500040204" pitchFamily="34" charset="0"/>
              </a:rPr>
              <a:t>Complex regional pain syndrome</a:t>
            </a: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B248F"/>
                </a:solidFill>
                <a:latin typeface="Daytona" panose="020B0604030500040204" pitchFamily="34" charset="0"/>
              </a:rPr>
              <a:t>Nocebo (</a:t>
            </a:r>
            <a:r>
              <a:rPr lang="en-US" b="1" dirty="0" err="1">
                <a:solidFill>
                  <a:srgbClr val="1B248F"/>
                </a:solidFill>
                <a:latin typeface="Daytona" panose="020B0604030500040204" pitchFamily="34" charset="0"/>
              </a:rPr>
              <a:t>miljø</a:t>
            </a:r>
            <a:r>
              <a:rPr lang="en-US" b="1" dirty="0">
                <a:solidFill>
                  <a:srgbClr val="1B248F"/>
                </a:solidFill>
                <a:latin typeface="Daytona" panose="020B0604030500040204" pitchFamily="34" charset="0"/>
              </a:rPr>
              <a:t>, </a:t>
            </a:r>
            <a:r>
              <a:rPr lang="en-US" b="1" dirty="0" err="1">
                <a:solidFill>
                  <a:srgbClr val="1B248F"/>
                </a:solidFill>
                <a:latin typeface="Daytona" panose="020B0604030500040204" pitchFamily="34" charset="0"/>
              </a:rPr>
              <a:t>tidligere</a:t>
            </a:r>
            <a:r>
              <a:rPr lang="en-US" b="1" dirty="0">
                <a:solidFill>
                  <a:srgbClr val="1B248F"/>
                </a:solidFill>
                <a:latin typeface="Daytona" panose="020B0604030500040204" pitchFamily="34" charset="0"/>
              </a:rPr>
              <a:t> </a:t>
            </a:r>
            <a:r>
              <a:rPr lang="en-US" b="1" dirty="0" err="1">
                <a:solidFill>
                  <a:srgbClr val="1B248F"/>
                </a:solidFill>
                <a:latin typeface="Daytona" panose="020B0604030500040204" pitchFamily="34" charset="0"/>
              </a:rPr>
              <a:t>oplevelser</a:t>
            </a:r>
            <a:r>
              <a:rPr lang="en-US" b="1" dirty="0">
                <a:solidFill>
                  <a:srgbClr val="1B248F"/>
                </a:solidFill>
                <a:latin typeface="Daytona" panose="020B0604030500040204" pitchFamily="34" charset="0"/>
              </a:rPr>
              <a:t>/information, </a:t>
            </a:r>
            <a:r>
              <a:rPr lang="en-US" b="1" dirty="0" err="1">
                <a:solidFill>
                  <a:srgbClr val="1B248F"/>
                </a:solidFill>
                <a:latin typeface="Daytona" panose="020B0604030500040204" pitchFamily="34" charset="0"/>
              </a:rPr>
              <a:t>frygt</a:t>
            </a:r>
            <a:r>
              <a:rPr lang="en-US" b="1" dirty="0">
                <a:solidFill>
                  <a:srgbClr val="1B248F"/>
                </a:solidFill>
                <a:latin typeface="Daytona" panose="020B0604030500040204" pitchFamily="34" charset="0"/>
              </a:rPr>
              <a:t>)</a:t>
            </a: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1B248F"/>
                </a:solidFill>
                <a:latin typeface="Daytona" panose="020B0604030500040204" pitchFamily="34" charset="0"/>
              </a:rPr>
              <a:t>Maligne</a:t>
            </a:r>
            <a:r>
              <a:rPr lang="en-US" b="1" dirty="0">
                <a:solidFill>
                  <a:srgbClr val="1B248F"/>
                </a:solidFill>
                <a:latin typeface="Daytona" panose="020B0604030500040204" pitchFamily="34" charset="0"/>
              </a:rPr>
              <a:t> </a:t>
            </a:r>
            <a:r>
              <a:rPr lang="en-US" b="1" dirty="0" err="1">
                <a:solidFill>
                  <a:srgbClr val="1B248F"/>
                </a:solidFill>
                <a:latin typeface="Daytona" panose="020B0604030500040204" pitchFamily="34" charset="0"/>
              </a:rPr>
              <a:t>symptomer</a:t>
            </a:r>
            <a:r>
              <a:rPr lang="en-US" b="1" dirty="0">
                <a:solidFill>
                  <a:srgbClr val="1B248F"/>
                </a:solidFill>
                <a:latin typeface="Daytona" panose="020B0604030500040204" pitchFamily="34" charset="0"/>
              </a:rPr>
              <a:t>, </a:t>
            </a:r>
            <a:r>
              <a:rPr lang="en-US" b="1" dirty="0" err="1">
                <a:solidFill>
                  <a:srgbClr val="1B248F"/>
                </a:solidFill>
                <a:latin typeface="Daytona" panose="020B0604030500040204" pitchFamily="34" charset="0"/>
              </a:rPr>
              <a:t>reumatologiske</a:t>
            </a:r>
            <a:r>
              <a:rPr lang="en-US" b="1" dirty="0">
                <a:solidFill>
                  <a:srgbClr val="1B248F"/>
                </a:solidFill>
                <a:latin typeface="Daytona" panose="020B0604030500040204" pitchFamily="34" charset="0"/>
              </a:rPr>
              <a:t>/</a:t>
            </a:r>
            <a:r>
              <a:rPr lang="en-US" b="1" dirty="0" err="1">
                <a:solidFill>
                  <a:srgbClr val="1B248F"/>
                </a:solidFill>
                <a:latin typeface="Daytona" panose="020B0604030500040204" pitchFamily="34" charset="0"/>
              </a:rPr>
              <a:t>endokrine</a:t>
            </a:r>
            <a:r>
              <a:rPr lang="en-US" b="1" dirty="0">
                <a:solidFill>
                  <a:srgbClr val="1B248F"/>
                </a:solidFill>
                <a:latin typeface="Daytona" panose="020B0604030500040204" pitchFamily="34" charset="0"/>
              </a:rPr>
              <a:t> </a:t>
            </a:r>
            <a:r>
              <a:rPr lang="en-US" b="1" dirty="0" err="1">
                <a:solidFill>
                  <a:srgbClr val="1B248F"/>
                </a:solidFill>
                <a:latin typeface="Daytona" panose="020B0604030500040204" pitchFamily="34" charset="0"/>
              </a:rPr>
              <a:t>symptomer</a:t>
            </a:r>
            <a:endParaRPr lang="en-US" sz="2800" b="1" dirty="0">
              <a:solidFill>
                <a:srgbClr val="1B248F"/>
              </a:solidFill>
              <a:latin typeface="Daytona" panose="020B060403050004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6D043438-BA55-41C9-8716-6DB47F28902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829" y="2307614"/>
            <a:ext cx="4539971" cy="241849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5F43A336-F644-4E74-A695-5D449F500F44}"/>
              </a:ext>
            </a:extLst>
          </p:cNvPr>
          <p:cNvSpPr txBox="1"/>
          <p:nvPr/>
        </p:nvSpPr>
        <p:spPr>
          <a:xfrm>
            <a:off x="7785243" y="4648564"/>
            <a:ext cx="62929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dirty="0" err="1">
                <a:solidFill>
                  <a:srgbClr val="1B248F"/>
                </a:solidFill>
                <a:latin typeface="Daytona" panose="020B0604030500040204" pitchFamily="34" charset="0"/>
              </a:rPr>
              <a:t>Agaronnik</a:t>
            </a:r>
            <a:r>
              <a:rPr lang="da-DK" sz="1600" dirty="0">
                <a:solidFill>
                  <a:srgbClr val="1B248F"/>
                </a:solidFill>
                <a:latin typeface="Daytona" panose="020B0604030500040204" pitchFamily="34" charset="0"/>
              </a:rPr>
              <a:t> et al 2022 </a:t>
            </a:r>
            <a:r>
              <a:rPr lang="en-US" sz="1600" dirty="0">
                <a:solidFill>
                  <a:srgbClr val="1B248F"/>
                </a:solidFill>
                <a:latin typeface="Daytona" panose="020B0604030500040204" pitchFamily="34" charset="0"/>
              </a:rPr>
              <a:t>Clin Med Insights</a:t>
            </a:r>
          </a:p>
          <a:p>
            <a:r>
              <a:rPr lang="da-DK" sz="1600" dirty="0">
                <a:solidFill>
                  <a:srgbClr val="1B248F"/>
                </a:solidFill>
                <a:latin typeface="Daytona" panose="020B0604030500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9225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88B7C8D-5C32-4B13-8A3A-668A1D2F0C92}"/>
              </a:ext>
            </a:extLst>
          </p:cNvPr>
          <p:cNvSpPr/>
          <p:nvPr/>
        </p:nvSpPr>
        <p:spPr>
          <a:xfrm rot="21449961">
            <a:off x="-124527" y="-674392"/>
            <a:ext cx="12437465" cy="2256097"/>
          </a:xfrm>
          <a:prstGeom prst="rect">
            <a:avLst/>
          </a:prstGeom>
          <a:solidFill>
            <a:srgbClr val="1B248F"/>
          </a:solidFill>
          <a:ln w="50800">
            <a:solidFill>
              <a:srgbClr val="1B2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16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80305F9-0BF3-4AC5-BEA8-4919B41FFAF2}"/>
              </a:ext>
            </a:extLst>
          </p:cNvPr>
          <p:cNvSpPr txBox="1"/>
          <p:nvPr/>
        </p:nvSpPr>
        <p:spPr>
          <a:xfrm>
            <a:off x="435657" y="487357"/>
            <a:ext cx="825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Diagnosis</a:t>
            </a:r>
            <a:r>
              <a:rPr lang="en-US" sz="4800" b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: Anamnese </a:t>
            </a:r>
            <a:endParaRPr lang="en-US" sz="4800" b="1" dirty="0">
              <a:solidFill>
                <a:schemeClr val="bg1"/>
              </a:solidFill>
              <a:latin typeface="Daytona" panose="020B0604030500040204" pitchFamily="34" charset="0"/>
              <a:cs typeface="Daytona Pro Condensed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5052A9-5DB5-00A6-4837-DE666A189F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1" b="13518"/>
          <a:stretch/>
        </p:blipFill>
        <p:spPr bwMode="auto">
          <a:xfrm>
            <a:off x="5598956" y="1318354"/>
            <a:ext cx="6440644" cy="5411596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52F01D6C-479C-A14A-E621-687D3B6A0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422" y="2305485"/>
            <a:ext cx="5041900" cy="1940641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538980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88B7C8D-5C32-4B13-8A3A-668A1D2F0C92}"/>
              </a:ext>
            </a:extLst>
          </p:cNvPr>
          <p:cNvSpPr/>
          <p:nvPr/>
        </p:nvSpPr>
        <p:spPr>
          <a:xfrm rot="21449961">
            <a:off x="-124527" y="-674392"/>
            <a:ext cx="12437465" cy="2256097"/>
          </a:xfrm>
          <a:prstGeom prst="rect">
            <a:avLst/>
          </a:prstGeom>
          <a:solidFill>
            <a:srgbClr val="1B248F"/>
          </a:solidFill>
          <a:ln w="50800">
            <a:solidFill>
              <a:srgbClr val="1B2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16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80305F9-0BF3-4AC5-BEA8-4919B41FFAF2}"/>
              </a:ext>
            </a:extLst>
          </p:cNvPr>
          <p:cNvSpPr txBox="1"/>
          <p:nvPr/>
        </p:nvSpPr>
        <p:spPr>
          <a:xfrm>
            <a:off x="435656" y="487357"/>
            <a:ext cx="9869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Diagnosis</a:t>
            </a:r>
            <a:r>
              <a:rPr lang="en-US" sz="4800" b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: Visuelt</a:t>
            </a:r>
            <a:endParaRPr lang="en-US" sz="4800" b="1" dirty="0">
              <a:solidFill>
                <a:schemeClr val="bg1"/>
              </a:solidFill>
              <a:latin typeface="Daytona" panose="020B0604030500040204" pitchFamily="34" charset="0"/>
              <a:cs typeface="Daytona Pro Condensed" panose="020F0502020204030204" pitchFamily="34" charset="0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130A7BC5-BB6A-43AF-A4D3-520CB10EA53C}"/>
              </a:ext>
            </a:extLst>
          </p:cNvPr>
          <p:cNvSpPr txBox="1"/>
          <p:nvPr/>
        </p:nvSpPr>
        <p:spPr>
          <a:xfrm>
            <a:off x="772941" y="1772004"/>
            <a:ext cx="10984779" cy="2246781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t">
            <a:noAutofit/>
          </a:bodyPr>
          <a:lstStyle/>
          <a:p>
            <a:pPr marL="457200" lvl="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1B248F"/>
                </a:solidFill>
                <a:latin typeface="Daytona" panose="020B0604030500040204" pitchFamily="34" charset="0"/>
              </a:rPr>
              <a:t>Misfarvning</a:t>
            </a:r>
            <a:r>
              <a:rPr lang="en-US" b="1" dirty="0">
                <a:solidFill>
                  <a:srgbClr val="1B248F"/>
                </a:solidFill>
                <a:latin typeface="Daytona" panose="020B0604030500040204" pitchFamily="34" charset="0"/>
              </a:rPr>
              <a:t>, </a:t>
            </a:r>
            <a:r>
              <a:rPr lang="en-US" b="1" dirty="0" err="1">
                <a:solidFill>
                  <a:srgbClr val="1B248F"/>
                </a:solidFill>
                <a:latin typeface="Daytona" panose="020B0604030500040204" pitchFamily="34" charset="0"/>
              </a:rPr>
              <a:t>temperatur</a:t>
            </a:r>
            <a:r>
              <a:rPr lang="en-US" b="1" dirty="0">
                <a:solidFill>
                  <a:srgbClr val="1B248F"/>
                </a:solidFill>
                <a:latin typeface="Daytona" panose="020B0604030500040204" pitchFamily="34" charset="0"/>
              </a:rPr>
              <a:t>, </a:t>
            </a:r>
            <a:r>
              <a:rPr lang="en-US" b="1" dirty="0" err="1">
                <a:solidFill>
                  <a:srgbClr val="1B248F"/>
                </a:solidFill>
                <a:latin typeface="Daytona" panose="020B0604030500040204" pitchFamily="34" charset="0"/>
              </a:rPr>
              <a:t>negletrofik</a:t>
            </a:r>
            <a:endParaRPr lang="en-US" b="1" dirty="0">
              <a:solidFill>
                <a:srgbClr val="1B248F"/>
              </a:solidFill>
              <a:latin typeface="Daytona" panose="020B0604030500040204" pitchFamily="34" charset="0"/>
            </a:endParaRPr>
          </a:p>
          <a:p>
            <a:pPr marL="457200" lvl="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1B248F"/>
                </a:solidFill>
                <a:latin typeface="Daytona" panose="020B0604030500040204" pitchFamily="34" charset="0"/>
              </a:rPr>
              <a:t>Hævelse</a:t>
            </a:r>
            <a:r>
              <a:rPr lang="en-US" b="1" dirty="0">
                <a:solidFill>
                  <a:srgbClr val="1B248F"/>
                </a:solidFill>
                <a:latin typeface="Daytona" panose="020B0604030500040204" pitchFamily="34" charset="0"/>
              </a:rPr>
              <a:t>, </a:t>
            </a:r>
            <a:r>
              <a:rPr lang="en-US" b="1" dirty="0" err="1">
                <a:solidFill>
                  <a:srgbClr val="1B248F"/>
                </a:solidFill>
                <a:latin typeface="Daytona" panose="020B0604030500040204" pitchFamily="34" charset="0"/>
              </a:rPr>
              <a:t>atrofi</a:t>
            </a:r>
            <a:r>
              <a:rPr lang="en-US" b="1" dirty="0">
                <a:solidFill>
                  <a:srgbClr val="1B248F"/>
                </a:solidFill>
                <a:latin typeface="Daytona" panose="020B0604030500040204" pitchFamily="34" charset="0"/>
              </a:rPr>
              <a:t>, </a:t>
            </a:r>
            <a:r>
              <a:rPr lang="en-US" b="1" dirty="0" err="1">
                <a:solidFill>
                  <a:srgbClr val="1B248F"/>
                </a:solidFill>
                <a:latin typeface="Daytona" panose="020B0604030500040204" pitchFamily="34" charset="0"/>
              </a:rPr>
              <a:t>knoglefremspring</a:t>
            </a:r>
            <a:r>
              <a:rPr lang="en-US" b="1" dirty="0">
                <a:solidFill>
                  <a:srgbClr val="1B248F"/>
                </a:solidFill>
                <a:latin typeface="Daytona" panose="020B0604030500040204" pitchFamily="34" charset="0"/>
              </a:rPr>
              <a:t>, patella tracking</a:t>
            </a:r>
          </a:p>
          <a:p>
            <a:pPr marL="457200" lvl="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B248F"/>
                </a:solidFill>
                <a:latin typeface="Daytona" panose="020B0604030500040204" pitchFamily="34" charset="0"/>
              </a:rPr>
              <a:t>Bed den </a:t>
            </a:r>
            <a:r>
              <a:rPr lang="en-US" b="1" dirty="0" err="1">
                <a:solidFill>
                  <a:srgbClr val="1B248F"/>
                </a:solidFill>
                <a:latin typeface="Daytona" panose="020B0604030500040204" pitchFamily="34" charset="0"/>
              </a:rPr>
              <a:t>unge</a:t>
            </a:r>
            <a:r>
              <a:rPr lang="en-US" b="1" dirty="0">
                <a:solidFill>
                  <a:srgbClr val="1B248F"/>
                </a:solidFill>
                <a:latin typeface="Daytona" panose="020B0604030500040204" pitchFamily="34" charset="0"/>
              </a:rPr>
              <a:t> om at </a:t>
            </a:r>
            <a:r>
              <a:rPr lang="en-US" b="1" dirty="0" err="1">
                <a:solidFill>
                  <a:srgbClr val="1B248F"/>
                </a:solidFill>
                <a:latin typeface="Daytona" panose="020B0604030500040204" pitchFamily="34" charset="0"/>
              </a:rPr>
              <a:t>udpege</a:t>
            </a:r>
            <a:r>
              <a:rPr lang="en-US" b="1" dirty="0">
                <a:solidFill>
                  <a:srgbClr val="1B248F"/>
                </a:solidFill>
                <a:latin typeface="Daytona" panose="020B0604030500040204" pitchFamily="34" charset="0"/>
              </a:rPr>
              <a:t> </a:t>
            </a:r>
            <a:r>
              <a:rPr lang="en-US" b="1" dirty="0" err="1">
                <a:solidFill>
                  <a:srgbClr val="1B248F"/>
                </a:solidFill>
                <a:latin typeface="Daytona" panose="020B0604030500040204" pitchFamily="34" charset="0"/>
              </a:rPr>
              <a:t>deres</a:t>
            </a:r>
            <a:r>
              <a:rPr lang="en-US" b="1" dirty="0">
                <a:solidFill>
                  <a:srgbClr val="1B248F"/>
                </a:solidFill>
                <a:latin typeface="Daytona" panose="020B0604030500040204" pitchFamily="34" charset="0"/>
              </a:rPr>
              <a:t> </a:t>
            </a:r>
            <a:r>
              <a:rPr lang="en-US" b="1" dirty="0" err="1">
                <a:solidFill>
                  <a:srgbClr val="1B248F"/>
                </a:solidFill>
                <a:latin typeface="Daytona" panose="020B0604030500040204" pitchFamily="34" charset="0"/>
              </a:rPr>
              <a:t>smerter</a:t>
            </a:r>
            <a:r>
              <a:rPr lang="en-US" b="1" dirty="0">
                <a:solidFill>
                  <a:srgbClr val="1B248F"/>
                </a:solidFill>
                <a:latin typeface="Daytona" panose="020B0604030500040204" pitchFamily="34" charset="0"/>
              </a:rPr>
              <a:t> (</a:t>
            </a:r>
            <a:r>
              <a:rPr lang="en-US" b="1" dirty="0" err="1">
                <a:solidFill>
                  <a:srgbClr val="1B248F"/>
                </a:solidFill>
                <a:latin typeface="Daytona" panose="020B0604030500040204" pitchFamily="34" charset="0"/>
              </a:rPr>
              <a:t>dybt</a:t>
            </a:r>
            <a:r>
              <a:rPr lang="en-US" b="1" dirty="0">
                <a:solidFill>
                  <a:srgbClr val="1B248F"/>
                </a:solidFill>
                <a:latin typeface="Daytona" panose="020B0604030500040204" pitchFamily="34" charset="0"/>
              </a:rPr>
              <a:t>/</a:t>
            </a:r>
            <a:r>
              <a:rPr lang="en-US" b="1" dirty="0" err="1">
                <a:solidFill>
                  <a:srgbClr val="1B248F"/>
                </a:solidFill>
                <a:latin typeface="Daytona" panose="020B0604030500040204" pitchFamily="34" charset="0"/>
              </a:rPr>
              <a:t>superficielt</a:t>
            </a:r>
            <a:r>
              <a:rPr lang="en-US" b="1" dirty="0">
                <a:solidFill>
                  <a:srgbClr val="1B248F"/>
                </a:solidFill>
                <a:latin typeface="Daytona" panose="020B0604030500040204" pitchFamily="34" charset="0"/>
              </a:rPr>
              <a:t>)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055CD0E3-5318-4D61-A80F-3CC678058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228" y="3466101"/>
            <a:ext cx="4279751" cy="2797718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7628A48-5A1F-4ACA-95EA-0C594D16B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857" y="3429000"/>
            <a:ext cx="4279751" cy="2834819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7CAB8658-DFC5-4629-B0A6-57364B051E7C}"/>
              </a:ext>
            </a:extLst>
          </p:cNvPr>
          <p:cNvSpPr txBox="1"/>
          <p:nvPr/>
        </p:nvSpPr>
        <p:spPr>
          <a:xfrm>
            <a:off x="7158519" y="6263819"/>
            <a:ext cx="62929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dirty="0" err="1">
                <a:solidFill>
                  <a:srgbClr val="1B248F"/>
                </a:solidFill>
                <a:latin typeface="Daytona" panose="020B0604030500040204" pitchFamily="34" charset="0"/>
              </a:rPr>
              <a:t>Boudreau</a:t>
            </a:r>
            <a:r>
              <a:rPr lang="da-DK" sz="1600" dirty="0">
                <a:solidFill>
                  <a:srgbClr val="1B248F"/>
                </a:solidFill>
                <a:latin typeface="Daytona" panose="020B0604030500040204" pitchFamily="34" charset="0"/>
              </a:rPr>
              <a:t> et al 2018 </a:t>
            </a:r>
            <a:r>
              <a:rPr lang="da-DK" sz="1600" dirty="0" err="1">
                <a:solidFill>
                  <a:srgbClr val="1B248F"/>
                </a:solidFill>
                <a:latin typeface="Daytona" panose="020B0604030500040204" pitchFamily="34" charset="0"/>
              </a:rPr>
              <a:t>Sci</a:t>
            </a:r>
            <a:r>
              <a:rPr lang="da-DK" sz="1600" dirty="0">
                <a:solidFill>
                  <a:srgbClr val="1B248F"/>
                </a:solidFill>
                <a:latin typeface="Daytona" panose="020B0604030500040204" pitchFamily="34" charset="0"/>
              </a:rPr>
              <a:t> </a:t>
            </a:r>
            <a:r>
              <a:rPr lang="da-DK" sz="1600" dirty="0" err="1">
                <a:solidFill>
                  <a:srgbClr val="1B248F"/>
                </a:solidFill>
                <a:latin typeface="Daytona" panose="020B0604030500040204" pitchFamily="34" charset="0"/>
              </a:rPr>
              <a:t>Rep</a:t>
            </a:r>
            <a:endParaRPr lang="da-DK" sz="1600" dirty="0">
              <a:solidFill>
                <a:srgbClr val="1B248F"/>
              </a:solidFill>
              <a:latin typeface="Daytona" panose="020B0604030500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927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P:\Ortopædkirurgisk Afdeling\Lukkede Mapper\SORC-C\Logoer\GSORC C høj op.png">
            <a:extLst>
              <a:ext uri="{FF2B5EF4-FFF2-40B4-BE49-F238E27FC236}">
                <a16:creationId xmlns:a16="http://schemas.microsoft.com/office/drawing/2014/main" id="{BEAC6F0C-5588-4957-B9B1-1AB7A1B7E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855" y="96661"/>
            <a:ext cx="2440539" cy="66804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  <p:pic>
        <p:nvPicPr>
          <p:cNvPr id="9" name="Billede 8" descr="Et billede, der indeholder person, indendørs, tatovering&#10;&#10;Automatisk genereret beskrivelse">
            <a:extLst>
              <a:ext uri="{FF2B5EF4-FFF2-40B4-BE49-F238E27FC236}">
                <a16:creationId xmlns:a16="http://schemas.microsoft.com/office/drawing/2014/main" id="{B2B91D7C-BA0E-453D-A67E-0F3F3F1801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8" r="5686"/>
          <a:stretch/>
        </p:blipFill>
        <p:spPr>
          <a:xfrm rot="5400000">
            <a:off x="2231665" y="107134"/>
            <a:ext cx="6876995" cy="662473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D769CE5E-7282-4F5C-96FC-97D460A0EB14}"/>
              </a:ext>
            </a:extLst>
          </p:cNvPr>
          <p:cNvSpPr txBox="1"/>
          <p:nvPr/>
        </p:nvSpPr>
        <p:spPr>
          <a:xfrm>
            <a:off x="1224286" y="2785599"/>
            <a:ext cx="2501660" cy="25153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noAutofit/>
          </a:bodyPr>
          <a:lstStyle/>
          <a:p>
            <a:r>
              <a:rPr lang="da-DK" dirty="0">
                <a:solidFill>
                  <a:srgbClr val="1B248F"/>
                </a:solidFill>
                <a:latin typeface="Daytona" panose="020B0604030500040204" pitchFamily="34" charset="0"/>
              </a:rPr>
              <a:t>Lateralt patella-rand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D1A8834F-B892-43D2-B258-2CA6BF64356B}"/>
              </a:ext>
            </a:extLst>
          </p:cNvPr>
          <p:cNvSpPr txBox="1"/>
          <p:nvPr/>
        </p:nvSpPr>
        <p:spPr>
          <a:xfrm>
            <a:off x="6538124" y="2950986"/>
            <a:ext cx="2501661" cy="26564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noAutofit/>
          </a:bodyPr>
          <a:lstStyle/>
          <a:p>
            <a:r>
              <a:rPr lang="da-DK" dirty="0">
                <a:solidFill>
                  <a:srgbClr val="1B248F"/>
                </a:solidFill>
                <a:latin typeface="Daytona" panose="020B0604030500040204" pitchFamily="34" charset="0"/>
              </a:rPr>
              <a:t>Mediale patella-rand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9DEE8601-EDB2-490F-B886-57A6B74A6235}"/>
              </a:ext>
            </a:extLst>
          </p:cNvPr>
          <p:cNvSpPr txBox="1"/>
          <p:nvPr/>
        </p:nvSpPr>
        <p:spPr>
          <a:xfrm>
            <a:off x="6363010" y="1333178"/>
            <a:ext cx="4110992" cy="26563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noAutofit/>
          </a:bodyPr>
          <a:lstStyle/>
          <a:p>
            <a:r>
              <a:rPr lang="da-DK" dirty="0">
                <a:solidFill>
                  <a:srgbClr val="1B248F"/>
                </a:solidFill>
                <a:latin typeface="Daytona" panose="020B0604030500040204" pitchFamily="34" charset="0"/>
              </a:rPr>
              <a:t>Basis patella, sene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392710E4-D7E7-44F6-AF2A-BF3FF8C25A7A}"/>
              </a:ext>
            </a:extLst>
          </p:cNvPr>
          <p:cNvSpPr txBox="1"/>
          <p:nvPr/>
        </p:nvSpPr>
        <p:spPr>
          <a:xfrm>
            <a:off x="1978042" y="3856808"/>
            <a:ext cx="2160239" cy="2408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noAutofit/>
          </a:bodyPr>
          <a:lstStyle/>
          <a:p>
            <a:r>
              <a:rPr lang="da-DK" dirty="0" err="1">
                <a:solidFill>
                  <a:srgbClr val="1B248F"/>
                </a:solidFill>
                <a:latin typeface="Daytona" panose="020B0604030500040204" pitchFamily="34" charset="0"/>
              </a:rPr>
              <a:t>Apex</a:t>
            </a:r>
            <a:r>
              <a:rPr lang="da-DK" dirty="0">
                <a:solidFill>
                  <a:srgbClr val="1B248F"/>
                </a:solidFill>
                <a:latin typeface="Daytona" panose="020B0604030500040204" pitchFamily="34" charset="0"/>
              </a:rPr>
              <a:t> patella (tilt)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26C2CB29-689C-4739-9175-39EDB4F62524}"/>
              </a:ext>
            </a:extLst>
          </p:cNvPr>
          <p:cNvSpPr txBox="1"/>
          <p:nvPr/>
        </p:nvSpPr>
        <p:spPr>
          <a:xfrm>
            <a:off x="6522768" y="3596842"/>
            <a:ext cx="1684421" cy="26563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noAutofit/>
          </a:bodyPr>
          <a:lstStyle/>
          <a:p>
            <a:r>
              <a:rPr lang="da-DK" dirty="0">
                <a:solidFill>
                  <a:srgbClr val="1B248F"/>
                </a:solidFill>
                <a:latin typeface="Daytona" panose="020B0604030500040204" pitchFamily="34" charset="0"/>
              </a:rPr>
              <a:t>Corpus </a:t>
            </a:r>
            <a:r>
              <a:rPr lang="da-DK" dirty="0" err="1">
                <a:solidFill>
                  <a:srgbClr val="1B248F"/>
                </a:solidFill>
                <a:latin typeface="Daytona" panose="020B0604030500040204" pitchFamily="34" charset="0"/>
              </a:rPr>
              <a:t>Hoffa</a:t>
            </a:r>
            <a:endParaRPr lang="da-DK" dirty="0">
              <a:solidFill>
                <a:srgbClr val="1B248F"/>
              </a:solidFill>
              <a:latin typeface="Daytona" panose="020B0604030500040204" pitchFamily="34" charset="0"/>
            </a:endParaRP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FCB7908E-E3CC-4690-BB38-D450EC127FAD}"/>
              </a:ext>
            </a:extLst>
          </p:cNvPr>
          <p:cNvSpPr txBox="1"/>
          <p:nvPr/>
        </p:nvSpPr>
        <p:spPr>
          <a:xfrm>
            <a:off x="252050" y="4764234"/>
            <a:ext cx="3650704" cy="24090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noAutofit/>
          </a:bodyPr>
          <a:lstStyle/>
          <a:p>
            <a:r>
              <a:rPr lang="da-DK" dirty="0" err="1">
                <a:solidFill>
                  <a:srgbClr val="1B248F"/>
                </a:solidFill>
                <a:latin typeface="Daytona" panose="020B0604030500040204" pitchFamily="34" charset="0"/>
              </a:rPr>
              <a:t>Patellasene</a:t>
            </a:r>
            <a:r>
              <a:rPr lang="da-DK" dirty="0">
                <a:solidFill>
                  <a:srgbClr val="1B248F"/>
                </a:solidFill>
                <a:latin typeface="Daytona" panose="020B0604030500040204" pitchFamily="34" charset="0"/>
              </a:rPr>
              <a:t> (</a:t>
            </a:r>
            <a:r>
              <a:rPr lang="da-DK" dirty="0" err="1">
                <a:solidFill>
                  <a:srgbClr val="1B248F"/>
                </a:solidFill>
                <a:latin typeface="Daytona" panose="020B0604030500040204" pitchFamily="34" charset="0"/>
              </a:rPr>
              <a:t>prox</a:t>
            </a:r>
            <a:r>
              <a:rPr lang="da-DK" dirty="0">
                <a:solidFill>
                  <a:srgbClr val="1B248F"/>
                </a:solidFill>
                <a:latin typeface="Daytona" panose="020B0604030500040204" pitchFamily="34" charset="0"/>
              </a:rPr>
              <a:t>, </a:t>
            </a:r>
            <a:r>
              <a:rPr lang="da-DK" dirty="0" err="1">
                <a:solidFill>
                  <a:srgbClr val="1B248F"/>
                </a:solidFill>
                <a:latin typeface="Daytona" panose="020B0604030500040204" pitchFamily="34" charset="0"/>
              </a:rPr>
              <a:t>mid</a:t>
            </a:r>
            <a:r>
              <a:rPr lang="da-DK" dirty="0">
                <a:solidFill>
                  <a:srgbClr val="1B248F"/>
                </a:solidFill>
                <a:latin typeface="Daytona" panose="020B0604030500040204" pitchFamily="34" charset="0"/>
              </a:rPr>
              <a:t>, distal)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BDF9EEBC-77B6-4F9E-A807-F63BDFD44FBE}"/>
              </a:ext>
            </a:extLst>
          </p:cNvPr>
          <p:cNvSpPr txBox="1"/>
          <p:nvPr/>
        </p:nvSpPr>
        <p:spPr>
          <a:xfrm>
            <a:off x="5667753" y="5710543"/>
            <a:ext cx="1684421" cy="26563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r>
              <a:rPr lang="da-DK" dirty="0" err="1">
                <a:solidFill>
                  <a:srgbClr val="1B248F"/>
                </a:solidFill>
                <a:latin typeface="Daytona" panose="020B0604030500040204" pitchFamily="34" charset="0"/>
              </a:rPr>
              <a:t>Tibial</a:t>
            </a:r>
            <a:r>
              <a:rPr lang="da-DK" dirty="0">
                <a:solidFill>
                  <a:srgbClr val="1B248F"/>
                </a:solidFill>
                <a:latin typeface="Daytona" panose="020B0604030500040204" pitchFamily="34" charset="0"/>
              </a:rPr>
              <a:t> </a:t>
            </a:r>
            <a:r>
              <a:rPr lang="da-DK" dirty="0" err="1">
                <a:solidFill>
                  <a:srgbClr val="1B248F"/>
                </a:solidFill>
                <a:latin typeface="Daytona" panose="020B0604030500040204" pitchFamily="34" charset="0"/>
              </a:rPr>
              <a:t>tubercle</a:t>
            </a:r>
            <a:endParaRPr lang="da-DK" dirty="0">
              <a:solidFill>
                <a:srgbClr val="1B248F"/>
              </a:solidFill>
              <a:latin typeface="Daytona" panose="020B0604030500040204" pitchFamily="34" charset="0"/>
            </a:endParaRPr>
          </a:p>
        </p:txBody>
      </p:sp>
      <p:cxnSp>
        <p:nvCxnSpPr>
          <p:cNvPr id="18" name="Lige forbindelse 17">
            <a:extLst>
              <a:ext uri="{FF2B5EF4-FFF2-40B4-BE49-F238E27FC236}">
                <a16:creationId xmlns:a16="http://schemas.microsoft.com/office/drawing/2014/main" id="{FEF97705-C78B-4184-95F4-DABEF7B1E6C1}"/>
              </a:ext>
            </a:extLst>
          </p:cNvPr>
          <p:cNvCxnSpPr>
            <a:cxnSpLocks/>
          </p:cNvCxnSpPr>
          <p:nvPr/>
        </p:nvCxnSpPr>
        <p:spPr>
          <a:xfrm flipH="1">
            <a:off x="5670162" y="1484784"/>
            <a:ext cx="6134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1A85C74D-CBEB-48F5-B594-51D773215359}"/>
              </a:ext>
            </a:extLst>
          </p:cNvPr>
          <p:cNvCxnSpPr>
            <a:cxnSpLocks/>
          </p:cNvCxnSpPr>
          <p:nvPr/>
        </p:nvCxnSpPr>
        <p:spPr>
          <a:xfrm flipH="1">
            <a:off x="6283570" y="3068960"/>
            <a:ext cx="1786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ige forbindelse 19">
            <a:extLst>
              <a:ext uri="{FF2B5EF4-FFF2-40B4-BE49-F238E27FC236}">
                <a16:creationId xmlns:a16="http://schemas.microsoft.com/office/drawing/2014/main" id="{A0C91BC7-3B07-416F-9D70-6FEE3E2DD028}"/>
              </a:ext>
            </a:extLst>
          </p:cNvPr>
          <p:cNvCxnSpPr>
            <a:cxnSpLocks/>
          </p:cNvCxnSpPr>
          <p:nvPr/>
        </p:nvCxnSpPr>
        <p:spPr>
          <a:xfrm flipH="1">
            <a:off x="3725946" y="2941107"/>
            <a:ext cx="1786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Lige forbindelse 20">
            <a:extLst>
              <a:ext uri="{FF2B5EF4-FFF2-40B4-BE49-F238E27FC236}">
                <a16:creationId xmlns:a16="http://schemas.microsoft.com/office/drawing/2014/main" id="{6682C838-E46E-4C1C-B958-78CF577EE474}"/>
              </a:ext>
            </a:extLst>
          </p:cNvPr>
          <p:cNvCxnSpPr>
            <a:cxnSpLocks/>
          </p:cNvCxnSpPr>
          <p:nvPr/>
        </p:nvCxnSpPr>
        <p:spPr>
          <a:xfrm flipH="1">
            <a:off x="4195338" y="4005064"/>
            <a:ext cx="89531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Lige forbindelse 21">
            <a:extLst>
              <a:ext uri="{FF2B5EF4-FFF2-40B4-BE49-F238E27FC236}">
                <a16:creationId xmlns:a16="http://schemas.microsoft.com/office/drawing/2014/main" id="{9F17DEF2-557E-4E70-A7CC-74D519B5B0A2}"/>
              </a:ext>
            </a:extLst>
          </p:cNvPr>
          <p:cNvCxnSpPr>
            <a:cxnSpLocks/>
          </p:cNvCxnSpPr>
          <p:nvPr/>
        </p:nvCxnSpPr>
        <p:spPr>
          <a:xfrm flipH="1">
            <a:off x="6005050" y="3838335"/>
            <a:ext cx="457200" cy="44439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Lige forbindelse 22">
            <a:extLst>
              <a:ext uri="{FF2B5EF4-FFF2-40B4-BE49-F238E27FC236}">
                <a16:creationId xmlns:a16="http://schemas.microsoft.com/office/drawing/2014/main" id="{2D5EF620-8266-4D52-A413-8B83BDE0D5D2}"/>
              </a:ext>
            </a:extLst>
          </p:cNvPr>
          <p:cNvCxnSpPr>
            <a:cxnSpLocks/>
          </p:cNvCxnSpPr>
          <p:nvPr/>
        </p:nvCxnSpPr>
        <p:spPr>
          <a:xfrm flipH="1">
            <a:off x="4302010" y="3695328"/>
            <a:ext cx="2160240" cy="69100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Lige forbindelse 23">
            <a:extLst>
              <a:ext uri="{FF2B5EF4-FFF2-40B4-BE49-F238E27FC236}">
                <a16:creationId xmlns:a16="http://schemas.microsoft.com/office/drawing/2014/main" id="{53A71D50-C427-4C77-9FEF-D86FACAAFB82}"/>
              </a:ext>
            </a:extLst>
          </p:cNvPr>
          <p:cNvCxnSpPr>
            <a:cxnSpLocks/>
          </p:cNvCxnSpPr>
          <p:nvPr/>
        </p:nvCxnSpPr>
        <p:spPr>
          <a:xfrm flipH="1">
            <a:off x="3941970" y="4739933"/>
            <a:ext cx="1148680" cy="12922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Lige forbindelse 24">
            <a:extLst>
              <a:ext uri="{FF2B5EF4-FFF2-40B4-BE49-F238E27FC236}">
                <a16:creationId xmlns:a16="http://schemas.microsoft.com/office/drawing/2014/main" id="{FCEAD1C2-0A54-441E-AA96-547B81B7B8E9}"/>
              </a:ext>
            </a:extLst>
          </p:cNvPr>
          <p:cNvCxnSpPr>
            <a:cxnSpLocks/>
          </p:cNvCxnSpPr>
          <p:nvPr/>
        </p:nvCxnSpPr>
        <p:spPr>
          <a:xfrm flipH="1" flipV="1">
            <a:off x="3941970" y="5008652"/>
            <a:ext cx="1080120" cy="190444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Lige forbindelse 25">
            <a:extLst>
              <a:ext uri="{FF2B5EF4-FFF2-40B4-BE49-F238E27FC236}">
                <a16:creationId xmlns:a16="http://schemas.microsoft.com/office/drawing/2014/main" id="{3D76F44D-5F7A-4B97-A48A-E4E747F2F175}"/>
              </a:ext>
            </a:extLst>
          </p:cNvPr>
          <p:cNvCxnSpPr>
            <a:cxnSpLocks/>
          </p:cNvCxnSpPr>
          <p:nvPr/>
        </p:nvCxnSpPr>
        <p:spPr>
          <a:xfrm flipH="1">
            <a:off x="3941971" y="4318544"/>
            <a:ext cx="1224135" cy="49227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Lige forbindelse 26">
            <a:extLst>
              <a:ext uri="{FF2B5EF4-FFF2-40B4-BE49-F238E27FC236}">
                <a16:creationId xmlns:a16="http://schemas.microsoft.com/office/drawing/2014/main" id="{7929BAD6-E46B-464A-835B-4F1D6B397362}"/>
              </a:ext>
            </a:extLst>
          </p:cNvPr>
          <p:cNvCxnSpPr>
            <a:cxnSpLocks/>
          </p:cNvCxnSpPr>
          <p:nvPr/>
        </p:nvCxnSpPr>
        <p:spPr>
          <a:xfrm flipH="1" flipV="1">
            <a:off x="4878074" y="5817577"/>
            <a:ext cx="789680" cy="1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kstfelt 27">
            <a:extLst>
              <a:ext uri="{FF2B5EF4-FFF2-40B4-BE49-F238E27FC236}">
                <a16:creationId xmlns:a16="http://schemas.microsoft.com/office/drawing/2014/main" id="{45EC08F0-BE2C-4F7E-9568-C2A707E25E70}"/>
              </a:ext>
            </a:extLst>
          </p:cNvPr>
          <p:cNvSpPr txBox="1"/>
          <p:nvPr/>
        </p:nvSpPr>
        <p:spPr>
          <a:xfrm>
            <a:off x="9039785" y="342604"/>
            <a:ext cx="3201011" cy="2246781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t">
            <a:noAutofit/>
          </a:bodyPr>
          <a:lstStyle/>
          <a:p>
            <a:pPr lvl="0"/>
            <a:r>
              <a:rPr lang="en-US" sz="32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Vigtige</a:t>
            </a:r>
            <a:r>
              <a:rPr lang="en-US" sz="3200" b="1" dirty="0">
                <a:solidFill>
                  <a:srgbClr val="1B248F"/>
                </a:solidFill>
                <a:latin typeface="Daytona" panose="020B0604030500040204" pitchFamily="34" charset="0"/>
              </a:rPr>
              <a:t> at </a:t>
            </a:r>
            <a:r>
              <a:rPr lang="en-US" sz="32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skelne</a:t>
            </a:r>
            <a:r>
              <a:rPr lang="en-US" sz="3200" b="1" dirty="0">
                <a:solidFill>
                  <a:srgbClr val="1B248F"/>
                </a:solidFill>
                <a:latin typeface="Daytona" panose="020B0604030500040204" pitchFamily="34" charset="0"/>
              </a:rPr>
              <a:t> </a:t>
            </a:r>
            <a:r>
              <a:rPr lang="en-US" sz="32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mellem</a:t>
            </a:r>
            <a:r>
              <a:rPr lang="en-US" sz="3200" b="1" dirty="0">
                <a:solidFill>
                  <a:srgbClr val="1B248F"/>
                </a:solidFill>
                <a:latin typeface="Daytona" panose="020B0604030500040204" pitchFamily="34" charset="0"/>
              </a:rPr>
              <a:t> </a:t>
            </a:r>
            <a:r>
              <a:rPr lang="en-US" sz="32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kendt</a:t>
            </a:r>
            <a:r>
              <a:rPr lang="en-US" sz="3200" b="1" dirty="0">
                <a:solidFill>
                  <a:srgbClr val="1B248F"/>
                </a:solidFill>
                <a:latin typeface="Daytona" panose="020B0604030500040204" pitchFamily="34" charset="0"/>
              </a:rPr>
              <a:t> </a:t>
            </a:r>
            <a:r>
              <a:rPr lang="en-US" sz="32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smerte</a:t>
            </a:r>
            <a:r>
              <a:rPr lang="en-US" sz="3200" b="1" dirty="0">
                <a:solidFill>
                  <a:srgbClr val="1B248F"/>
                </a:solidFill>
                <a:latin typeface="Daytona" panose="020B0604030500040204" pitchFamily="34" charset="0"/>
              </a:rPr>
              <a:t> og </a:t>
            </a:r>
            <a:r>
              <a:rPr lang="en-US" sz="32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ømhed</a:t>
            </a:r>
            <a:endParaRPr lang="en-US" sz="3200" b="1" dirty="0">
              <a:solidFill>
                <a:srgbClr val="1B248F"/>
              </a:solidFill>
              <a:latin typeface="Daytona" panose="020B0604030500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357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88B7C8D-5C32-4B13-8A3A-668A1D2F0C92}"/>
              </a:ext>
            </a:extLst>
          </p:cNvPr>
          <p:cNvSpPr/>
          <p:nvPr/>
        </p:nvSpPr>
        <p:spPr>
          <a:xfrm rot="21449961">
            <a:off x="-124527" y="-674392"/>
            <a:ext cx="12437465" cy="2256097"/>
          </a:xfrm>
          <a:prstGeom prst="rect">
            <a:avLst/>
          </a:prstGeom>
          <a:solidFill>
            <a:srgbClr val="1B248F"/>
          </a:solidFill>
          <a:ln w="50800">
            <a:solidFill>
              <a:srgbClr val="1B2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16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80305F9-0BF3-4AC5-BEA8-4919B41FFAF2}"/>
              </a:ext>
            </a:extLst>
          </p:cNvPr>
          <p:cNvSpPr txBox="1"/>
          <p:nvPr/>
        </p:nvSpPr>
        <p:spPr>
          <a:xfrm>
            <a:off x="435656" y="487357"/>
            <a:ext cx="11062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Diagnosis</a:t>
            </a:r>
            <a:r>
              <a:rPr lang="en-US" sz="4800" b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: Specifikke test</a:t>
            </a:r>
            <a:endParaRPr lang="en-US" sz="4800" b="1" dirty="0">
              <a:solidFill>
                <a:schemeClr val="bg1"/>
              </a:solidFill>
              <a:latin typeface="Daytona" panose="020B0604030500040204" pitchFamily="34" charset="0"/>
              <a:cs typeface="Daytona Pro Condensed" panose="020F0502020204030204" pitchFamily="34" charset="0"/>
            </a:endParaRP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04E60443-6D5C-4A18-8CAC-115415FF6266}"/>
              </a:ext>
            </a:extLst>
          </p:cNvPr>
          <p:cNvSpPr txBox="1"/>
          <p:nvPr/>
        </p:nvSpPr>
        <p:spPr>
          <a:xfrm>
            <a:off x="906693" y="2289549"/>
            <a:ext cx="11044007" cy="429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1B248F"/>
                </a:solidFill>
                <a:latin typeface="Daytona" panose="020B0604030500040204" pitchFamily="34" charset="0"/>
              </a:rPr>
              <a:t>Hop, et-bens squat, </a:t>
            </a:r>
            <a:r>
              <a:rPr lang="en-US" sz="28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knæ-ekstension</a:t>
            </a:r>
            <a:r>
              <a:rPr lang="en-US" sz="2800" b="1" dirty="0">
                <a:solidFill>
                  <a:srgbClr val="1B248F"/>
                </a:solidFill>
                <a:latin typeface="Daytona" panose="020B0604030500040204" pitchFamily="34" charset="0"/>
              </a:rPr>
              <a:t> mod </a:t>
            </a:r>
            <a:r>
              <a:rPr lang="en-US" sz="28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modstand</a:t>
            </a:r>
            <a:endParaRPr lang="en-US" sz="2800" b="1" dirty="0">
              <a:solidFill>
                <a:srgbClr val="1B248F"/>
              </a:solidFill>
              <a:latin typeface="Daytona" panose="020B0604030500040204" pitchFamily="34" charset="0"/>
            </a:endParaRP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Perkussion</a:t>
            </a:r>
            <a:r>
              <a:rPr lang="en-US" sz="2800" b="1" dirty="0">
                <a:solidFill>
                  <a:srgbClr val="1B248F"/>
                </a:solidFill>
                <a:latin typeface="Daytona" panose="020B0604030500040204" pitchFamily="34" charset="0"/>
              </a:rPr>
              <a:t> </a:t>
            </a:r>
            <a:r>
              <a:rPr lang="en-US" sz="28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af</a:t>
            </a:r>
            <a:r>
              <a:rPr lang="en-US" sz="2800" b="1" dirty="0">
                <a:solidFill>
                  <a:srgbClr val="1B248F"/>
                </a:solidFill>
                <a:latin typeface="Daytona" panose="020B0604030500040204" pitchFamily="34" charset="0"/>
              </a:rPr>
              <a:t> tuberositas tibia og patella (</a:t>
            </a:r>
            <a:r>
              <a:rPr lang="en-US" sz="28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evt</a:t>
            </a:r>
            <a:r>
              <a:rPr lang="en-US" sz="2800" b="1" dirty="0">
                <a:solidFill>
                  <a:srgbClr val="1B248F"/>
                </a:solidFill>
                <a:latin typeface="Daytona" panose="020B0604030500040204" pitchFamily="34" charset="0"/>
              </a:rPr>
              <a:t>.)</a:t>
            </a: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1B248F"/>
                </a:solidFill>
                <a:latin typeface="Daytona" panose="020B0604030500040204" pitchFamily="34" charset="0"/>
              </a:rPr>
              <a:t>Hoffas impingement test</a:t>
            </a: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Anslag</a:t>
            </a:r>
            <a:r>
              <a:rPr lang="en-US" sz="2800" b="1" dirty="0">
                <a:solidFill>
                  <a:srgbClr val="1B248F"/>
                </a:solidFill>
                <a:latin typeface="Daytona" panose="020B0604030500040204" pitchFamily="34" charset="0"/>
              </a:rPr>
              <a:t> </a:t>
            </a:r>
            <a:r>
              <a:rPr lang="en-US" sz="28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af</a:t>
            </a:r>
            <a:r>
              <a:rPr lang="en-US" sz="2800" b="1" dirty="0">
                <a:solidFill>
                  <a:srgbClr val="1B248F"/>
                </a:solidFill>
                <a:latin typeface="Daytona" panose="020B0604030500040204" pitchFamily="34" charset="0"/>
              </a:rPr>
              <a:t> patella for </a:t>
            </a:r>
            <a:r>
              <a:rPr lang="en-US" sz="28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væskeansamling</a:t>
            </a:r>
            <a:endParaRPr lang="en-US" sz="2800" b="1" dirty="0">
              <a:solidFill>
                <a:srgbClr val="1B248F"/>
              </a:solidFill>
              <a:latin typeface="Daytona" panose="020B0604030500040204" pitchFamily="34" charset="0"/>
            </a:endParaRP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Lachmann</a:t>
            </a:r>
            <a:r>
              <a:rPr lang="en-US" sz="2800" b="1" dirty="0">
                <a:solidFill>
                  <a:srgbClr val="1B248F"/>
                </a:solidFill>
                <a:latin typeface="Daytona" panose="020B0604030500040204" pitchFamily="34" charset="0"/>
              </a:rPr>
              <a:t>, McMurray, Valgus/Varus stress test </a:t>
            </a:r>
          </a:p>
        </p:txBody>
      </p:sp>
    </p:spTree>
    <p:extLst>
      <p:ext uri="{BB962C8B-B14F-4D97-AF65-F5344CB8AC3E}">
        <p14:creationId xmlns:p14="http://schemas.microsoft.com/office/powerpoint/2010/main" val="1165459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1">
            <a:extLst>
              <a:ext uri="{FF2B5EF4-FFF2-40B4-BE49-F238E27FC236}">
                <a16:creationId xmlns:a16="http://schemas.microsoft.com/office/drawing/2014/main" id="{7ADCA6BB-64B2-4120-8CC4-861FEDE20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6398">
            <a:off x="802130" y="3997711"/>
            <a:ext cx="5910350" cy="3506028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888B7C8D-5C32-4B13-8A3A-668A1D2F0C92}"/>
              </a:ext>
            </a:extLst>
          </p:cNvPr>
          <p:cNvSpPr/>
          <p:nvPr/>
        </p:nvSpPr>
        <p:spPr>
          <a:xfrm rot="21449961">
            <a:off x="-124527" y="-674392"/>
            <a:ext cx="12437465" cy="2256097"/>
          </a:xfrm>
          <a:prstGeom prst="rect">
            <a:avLst/>
          </a:prstGeom>
          <a:solidFill>
            <a:srgbClr val="1B248F"/>
          </a:solidFill>
          <a:ln w="50800">
            <a:solidFill>
              <a:srgbClr val="1B2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16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80305F9-0BF3-4AC5-BEA8-4919B41FFAF2}"/>
              </a:ext>
            </a:extLst>
          </p:cNvPr>
          <p:cNvSpPr txBox="1"/>
          <p:nvPr/>
        </p:nvSpPr>
        <p:spPr>
          <a:xfrm>
            <a:off x="410943" y="269632"/>
            <a:ext cx="12008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Undesøgelse af væv: Ultralyd (OS/SL)</a:t>
            </a:r>
            <a:endParaRPr lang="en-US" sz="4800" b="1" dirty="0">
              <a:solidFill>
                <a:schemeClr val="bg1"/>
              </a:solidFill>
              <a:latin typeface="Daytona" panose="020B0604030500040204" pitchFamily="34" charset="0"/>
              <a:cs typeface="Daytona Pro Condensed" panose="020F050202020403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9DC0365-4590-4EBE-A836-7753B080E88B}"/>
              </a:ext>
            </a:extLst>
          </p:cNvPr>
          <p:cNvSpPr txBox="1">
            <a:spLocks/>
          </p:cNvSpPr>
          <p:nvPr/>
        </p:nvSpPr>
        <p:spPr>
          <a:xfrm>
            <a:off x="1354459" y="1128718"/>
            <a:ext cx="10137524" cy="828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dirty="0"/>
          </a:p>
        </p:txBody>
      </p:sp>
      <p:sp>
        <p:nvSpPr>
          <p:cNvPr id="12" name="Rektangel 17">
            <a:extLst>
              <a:ext uri="{FF2B5EF4-FFF2-40B4-BE49-F238E27FC236}">
                <a16:creationId xmlns:a16="http://schemas.microsoft.com/office/drawing/2014/main" id="{51295DBD-DCB6-4C1A-AAF0-D9EE92D303DB}"/>
              </a:ext>
            </a:extLst>
          </p:cNvPr>
          <p:cNvSpPr/>
          <p:nvPr/>
        </p:nvSpPr>
        <p:spPr>
          <a:xfrm>
            <a:off x="206559" y="1944487"/>
            <a:ext cx="13335298" cy="193899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en-US" sz="2000" b="1" dirty="0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Proximal </a:t>
            </a:r>
            <a:r>
              <a:rPr lang="en-US" sz="2000" b="1" dirty="0" err="1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sene</a:t>
            </a:r>
            <a:r>
              <a:rPr lang="en-US" sz="2000" b="1" dirty="0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 / apex patella:</a:t>
            </a:r>
          </a:p>
          <a:p>
            <a:r>
              <a:rPr lang="en-US" sz="2000" dirty="0" err="1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Bruskfortykkelse</a:t>
            </a:r>
            <a:r>
              <a:rPr lang="en-US" sz="2000" dirty="0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 (j/n)</a:t>
            </a:r>
          </a:p>
          <a:p>
            <a:r>
              <a:rPr lang="en-US" sz="2000" dirty="0" err="1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Fragmentering</a:t>
            </a:r>
            <a:r>
              <a:rPr lang="en-US" sz="2000" dirty="0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af</a:t>
            </a:r>
            <a:r>
              <a:rPr lang="en-US" sz="2000" dirty="0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knogle</a:t>
            </a:r>
            <a:r>
              <a:rPr lang="en-US" sz="2000" dirty="0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 (1-4)</a:t>
            </a:r>
          </a:p>
          <a:p>
            <a:r>
              <a:rPr lang="en-US" sz="2000" dirty="0" err="1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Senefortykkelse</a:t>
            </a:r>
            <a:r>
              <a:rPr lang="en-US" sz="2000" dirty="0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 (y/n)</a:t>
            </a:r>
          </a:p>
          <a:p>
            <a:r>
              <a:rPr lang="en-US" sz="2000" dirty="0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Doppler-</a:t>
            </a:r>
            <a:r>
              <a:rPr lang="en-US" sz="2000" dirty="0" err="1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sene</a:t>
            </a:r>
            <a:r>
              <a:rPr lang="en-US" sz="2000" dirty="0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 (1-4)</a:t>
            </a:r>
          </a:p>
          <a:p>
            <a:r>
              <a:rPr lang="en-US" sz="2000" dirty="0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Doppler-</a:t>
            </a:r>
            <a:r>
              <a:rPr lang="en-US" sz="2000" dirty="0" err="1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knogle</a:t>
            </a:r>
            <a:r>
              <a:rPr lang="en-US" sz="2000" dirty="0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 (y/n) (1-4)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F0C321-9F31-4926-ABF9-B442A9A5678E}"/>
              </a:ext>
            </a:extLst>
          </p:cNvPr>
          <p:cNvSpPr/>
          <p:nvPr/>
        </p:nvSpPr>
        <p:spPr>
          <a:xfrm flipV="1">
            <a:off x="4432300" y="4076962"/>
            <a:ext cx="2062773" cy="8887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5" name="Straight Arrow Connector 5">
            <a:extLst>
              <a:ext uri="{FF2B5EF4-FFF2-40B4-BE49-F238E27FC236}">
                <a16:creationId xmlns:a16="http://schemas.microsoft.com/office/drawing/2014/main" id="{B4086E6B-4370-4A36-B13F-ED10291CCF5B}"/>
              </a:ext>
            </a:extLst>
          </p:cNvPr>
          <p:cNvCxnSpPr>
            <a:cxnSpLocks/>
            <a:stCxn id="19" idx="2"/>
          </p:cNvCxnSpPr>
          <p:nvPr/>
        </p:nvCxnSpPr>
        <p:spPr>
          <a:xfrm flipH="1" flipV="1">
            <a:off x="2939644" y="3883479"/>
            <a:ext cx="149652" cy="2442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3">
            <a:extLst>
              <a:ext uri="{FF2B5EF4-FFF2-40B4-BE49-F238E27FC236}">
                <a16:creationId xmlns:a16="http://schemas.microsoft.com/office/drawing/2014/main" id="{EE79F060-4E70-40D8-886A-2DC48F05B1B6}"/>
              </a:ext>
            </a:extLst>
          </p:cNvPr>
          <p:cNvSpPr/>
          <p:nvPr/>
        </p:nvSpPr>
        <p:spPr>
          <a:xfrm flipV="1">
            <a:off x="2448079" y="4127736"/>
            <a:ext cx="1282433" cy="5974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8435D61-33BF-4A30-AFBF-79E06726830A}"/>
              </a:ext>
            </a:extLst>
          </p:cNvPr>
          <p:cNvCxnSpPr>
            <a:cxnSpLocks/>
          </p:cNvCxnSpPr>
          <p:nvPr/>
        </p:nvCxnSpPr>
        <p:spPr>
          <a:xfrm flipV="1">
            <a:off x="6495073" y="3744785"/>
            <a:ext cx="379135" cy="3457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felt 2">
            <a:extLst>
              <a:ext uri="{FF2B5EF4-FFF2-40B4-BE49-F238E27FC236}">
                <a16:creationId xmlns:a16="http://schemas.microsoft.com/office/drawing/2014/main" id="{1A3FAC6D-87DF-193C-1712-C44599434F0E}"/>
              </a:ext>
            </a:extLst>
          </p:cNvPr>
          <p:cNvSpPr txBox="1"/>
          <p:nvPr/>
        </p:nvSpPr>
        <p:spPr>
          <a:xfrm>
            <a:off x="7005995" y="1851959"/>
            <a:ext cx="711925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000" dirty="0">
              <a:solidFill>
                <a:srgbClr val="1B248F"/>
              </a:solidFill>
              <a:latin typeface="Daytona" panose="020B0604030500040204" pitchFamily="34" charset="0"/>
              <a:ea typeface="Verdana" panose="020B0604030504040204" pitchFamily="34" charset="0"/>
            </a:endParaRPr>
          </a:p>
          <a:p>
            <a:r>
              <a:rPr lang="en-US" sz="2000" b="1" dirty="0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Distal </a:t>
            </a:r>
            <a:r>
              <a:rPr lang="en-US" sz="2000" b="1" dirty="0" err="1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sene</a:t>
            </a:r>
            <a:r>
              <a:rPr lang="en-US" sz="2000" b="1" dirty="0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 / tuberositas tibia:</a:t>
            </a:r>
          </a:p>
          <a:p>
            <a:r>
              <a:rPr lang="en-US" sz="2000" dirty="0" err="1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Bruskfortykkelse</a:t>
            </a:r>
            <a:r>
              <a:rPr lang="en-US" sz="2000" dirty="0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 (j/n)</a:t>
            </a:r>
          </a:p>
          <a:p>
            <a:r>
              <a:rPr lang="en-US" sz="2000" dirty="0" err="1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Fragmentering</a:t>
            </a:r>
            <a:r>
              <a:rPr lang="en-US" sz="2000" dirty="0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 (1-4) </a:t>
            </a:r>
            <a:r>
              <a:rPr lang="en-US" sz="2000" dirty="0" err="1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Ossifikations</a:t>
            </a:r>
            <a:r>
              <a:rPr lang="en-US" sz="2000" dirty="0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-center</a:t>
            </a:r>
          </a:p>
          <a:p>
            <a:r>
              <a:rPr lang="en-US" sz="2000" dirty="0" err="1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Fragmentering</a:t>
            </a:r>
            <a:r>
              <a:rPr lang="en-US" sz="2000" dirty="0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 (1-4) </a:t>
            </a:r>
            <a:r>
              <a:rPr lang="en-US" sz="2000" dirty="0" err="1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resterende</a:t>
            </a:r>
            <a:r>
              <a:rPr lang="en-US" sz="2000" dirty="0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knogle</a:t>
            </a:r>
            <a:endParaRPr lang="en-US" sz="2000" dirty="0">
              <a:solidFill>
                <a:srgbClr val="1B248F"/>
              </a:solidFill>
              <a:latin typeface="Daytona" panose="020B0604030500040204" pitchFamily="34" charset="0"/>
              <a:ea typeface="Verdana" panose="020B0604030504040204" pitchFamily="34" charset="0"/>
            </a:endParaRPr>
          </a:p>
          <a:p>
            <a:r>
              <a:rPr lang="en-US" sz="2000" dirty="0" err="1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Senefortykkelse</a:t>
            </a:r>
            <a:r>
              <a:rPr lang="en-US" sz="2000" dirty="0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 (y/n)</a:t>
            </a:r>
          </a:p>
          <a:p>
            <a:r>
              <a:rPr lang="en-US" sz="2000" dirty="0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Doppler-</a:t>
            </a:r>
            <a:r>
              <a:rPr lang="en-US" sz="2000" dirty="0" err="1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sene</a:t>
            </a:r>
            <a:r>
              <a:rPr lang="en-US" sz="2000" dirty="0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 (1-4)</a:t>
            </a:r>
          </a:p>
          <a:p>
            <a:r>
              <a:rPr lang="en-US" sz="2000" dirty="0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Doppler-</a:t>
            </a:r>
            <a:r>
              <a:rPr lang="en-US" sz="2000" dirty="0" err="1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knogle</a:t>
            </a:r>
            <a:r>
              <a:rPr lang="en-US" sz="2000" dirty="0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 (y/n)</a:t>
            </a:r>
          </a:p>
          <a:p>
            <a:r>
              <a:rPr lang="en-US" sz="2000" dirty="0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Doppler infrapatellar bursa (y/n)</a:t>
            </a:r>
          </a:p>
          <a:p>
            <a:r>
              <a:rPr lang="en-US" sz="2000" dirty="0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Fri </a:t>
            </a:r>
            <a:r>
              <a:rPr lang="en-US" sz="2000" dirty="0" err="1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ossikel</a:t>
            </a:r>
            <a:r>
              <a:rPr lang="en-US" sz="2000" dirty="0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 (y/n)</a:t>
            </a:r>
          </a:p>
          <a:p>
            <a:r>
              <a:rPr lang="en-US" sz="2000" dirty="0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Maturations-grad a.m. Sailly (1-4)</a:t>
            </a:r>
          </a:p>
          <a:p>
            <a:r>
              <a:rPr lang="en-US" sz="2000" dirty="0" err="1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Sværhedsgrad</a:t>
            </a:r>
            <a:r>
              <a:rPr lang="en-US" sz="2000" dirty="0">
                <a:solidFill>
                  <a:srgbClr val="1B248F"/>
                </a:solidFill>
                <a:latin typeface="Daytona" panose="020B0604030500040204" pitchFamily="34" charset="0"/>
                <a:ea typeface="Verdana" panose="020B0604030504040204" pitchFamily="34" charset="0"/>
              </a:rPr>
              <a:t> a.m. Flaviis (1-4) </a:t>
            </a: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277434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88B7C8D-5C32-4B13-8A3A-668A1D2F0C92}"/>
              </a:ext>
            </a:extLst>
          </p:cNvPr>
          <p:cNvSpPr/>
          <p:nvPr/>
        </p:nvSpPr>
        <p:spPr>
          <a:xfrm rot="21449961">
            <a:off x="-124527" y="-674392"/>
            <a:ext cx="12437465" cy="2256097"/>
          </a:xfrm>
          <a:prstGeom prst="rect">
            <a:avLst/>
          </a:prstGeom>
          <a:solidFill>
            <a:srgbClr val="1B248F"/>
          </a:solidFill>
          <a:ln w="50800">
            <a:solidFill>
              <a:srgbClr val="1B2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16"/>
          </a:p>
        </p:txBody>
      </p:sp>
      <p:pic>
        <p:nvPicPr>
          <p:cNvPr id="14" name="Picture 16">
            <a:extLst>
              <a:ext uri="{FF2B5EF4-FFF2-40B4-BE49-F238E27FC236}">
                <a16:creationId xmlns:a16="http://schemas.microsoft.com/office/drawing/2014/main" id="{CD68BB52-704B-48C7-851B-34B2402FE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250" y="2051034"/>
            <a:ext cx="4463750" cy="2030405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B612E80D-C59A-E7F6-3540-424026CA0445}"/>
              </a:ext>
            </a:extLst>
          </p:cNvPr>
          <p:cNvSpPr txBox="1"/>
          <p:nvPr/>
        </p:nvSpPr>
        <p:spPr>
          <a:xfrm>
            <a:off x="410943" y="269632"/>
            <a:ext cx="12008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Undesøgelse af væv: Ultralyd (OS/SL)</a:t>
            </a:r>
            <a:endParaRPr lang="en-US" sz="4800" b="1" dirty="0">
              <a:solidFill>
                <a:schemeClr val="bg1"/>
              </a:solidFill>
              <a:latin typeface="Daytona" panose="020B0604030500040204" pitchFamily="34" charset="0"/>
              <a:cs typeface="Daytona Pro Condensed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8621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88B7C8D-5C32-4B13-8A3A-668A1D2F0C92}"/>
              </a:ext>
            </a:extLst>
          </p:cNvPr>
          <p:cNvSpPr/>
          <p:nvPr/>
        </p:nvSpPr>
        <p:spPr>
          <a:xfrm rot="21449961">
            <a:off x="-124527" y="-674392"/>
            <a:ext cx="12437465" cy="2256097"/>
          </a:xfrm>
          <a:prstGeom prst="rect">
            <a:avLst/>
          </a:prstGeom>
          <a:solidFill>
            <a:srgbClr val="1B248F"/>
          </a:solidFill>
          <a:ln w="50800">
            <a:solidFill>
              <a:srgbClr val="1B2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16"/>
          </a:p>
        </p:txBody>
      </p:sp>
      <p:pic>
        <p:nvPicPr>
          <p:cNvPr id="14" name="Picture 16">
            <a:extLst>
              <a:ext uri="{FF2B5EF4-FFF2-40B4-BE49-F238E27FC236}">
                <a16:creationId xmlns:a16="http://schemas.microsoft.com/office/drawing/2014/main" id="{CD68BB52-704B-48C7-851B-34B2402FE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250" y="2051034"/>
            <a:ext cx="4463750" cy="2030405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cxnSp>
        <p:nvCxnSpPr>
          <p:cNvPr id="22" name="Straight Arrow Connector 3">
            <a:extLst>
              <a:ext uri="{FF2B5EF4-FFF2-40B4-BE49-F238E27FC236}">
                <a16:creationId xmlns:a16="http://schemas.microsoft.com/office/drawing/2014/main" id="{819184E8-5944-4AC2-95CE-C2F21948E694}"/>
              </a:ext>
            </a:extLst>
          </p:cNvPr>
          <p:cNvCxnSpPr>
            <a:cxnSpLocks/>
          </p:cNvCxnSpPr>
          <p:nvPr/>
        </p:nvCxnSpPr>
        <p:spPr>
          <a:xfrm flipH="1" flipV="1">
            <a:off x="3716638" y="2347877"/>
            <a:ext cx="72847" cy="591288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6">
            <a:extLst>
              <a:ext uri="{FF2B5EF4-FFF2-40B4-BE49-F238E27FC236}">
                <a16:creationId xmlns:a16="http://schemas.microsoft.com/office/drawing/2014/main" id="{18C42C45-86E8-4884-A8B8-CE9BCB3911FD}"/>
              </a:ext>
            </a:extLst>
          </p:cNvPr>
          <p:cNvCxnSpPr>
            <a:cxnSpLocks/>
          </p:cNvCxnSpPr>
          <p:nvPr/>
        </p:nvCxnSpPr>
        <p:spPr>
          <a:xfrm flipH="1" flipV="1">
            <a:off x="3522140" y="3303064"/>
            <a:ext cx="402160" cy="38501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6">
            <a:extLst>
              <a:ext uri="{FF2B5EF4-FFF2-40B4-BE49-F238E27FC236}">
                <a16:creationId xmlns:a16="http://schemas.microsoft.com/office/drawing/2014/main" id="{A8FDDF12-F875-4745-A3F2-67216133945E}"/>
              </a:ext>
            </a:extLst>
          </p:cNvPr>
          <p:cNvCxnSpPr>
            <a:cxnSpLocks/>
          </p:cNvCxnSpPr>
          <p:nvPr/>
        </p:nvCxnSpPr>
        <p:spPr>
          <a:xfrm flipH="1">
            <a:off x="5656645" y="2641227"/>
            <a:ext cx="631321" cy="269103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3">
            <a:extLst>
              <a:ext uri="{FF2B5EF4-FFF2-40B4-BE49-F238E27FC236}">
                <a16:creationId xmlns:a16="http://schemas.microsoft.com/office/drawing/2014/main" id="{D2898C54-21D4-3077-B7CB-F644B23B23DC}"/>
              </a:ext>
            </a:extLst>
          </p:cNvPr>
          <p:cNvCxnSpPr>
            <a:cxnSpLocks/>
          </p:cNvCxnSpPr>
          <p:nvPr/>
        </p:nvCxnSpPr>
        <p:spPr>
          <a:xfrm flipH="1" flipV="1">
            <a:off x="3981451" y="2804614"/>
            <a:ext cx="144523" cy="211433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6">
            <a:extLst>
              <a:ext uri="{FF2B5EF4-FFF2-40B4-BE49-F238E27FC236}">
                <a16:creationId xmlns:a16="http://schemas.microsoft.com/office/drawing/2014/main" id="{3E921EA1-6572-BC91-9B5B-500947CA3B4E}"/>
              </a:ext>
            </a:extLst>
          </p:cNvPr>
          <p:cNvCxnSpPr>
            <a:cxnSpLocks/>
          </p:cNvCxnSpPr>
          <p:nvPr/>
        </p:nvCxnSpPr>
        <p:spPr>
          <a:xfrm flipH="1">
            <a:off x="5025324" y="1976812"/>
            <a:ext cx="186756" cy="535761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kstfelt 1">
            <a:extLst>
              <a:ext uri="{FF2B5EF4-FFF2-40B4-BE49-F238E27FC236}">
                <a16:creationId xmlns:a16="http://schemas.microsoft.com/office/drawing/2014/main" id="{074AD818-2600-54C1-FA68-0060911C7F43}"/>
              </a:ext>
            </a:extLst>
          </p:cNvPr>
          <p:cNvSpPr txBox="1"/>
          <p:nvPr/>
        </p:nvSpPr>
        <p:spPr>
          <a:xfrm>
            <a:off x="2522220" y="3016047"/>
            <a:ext cx="40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>
                <a:solidFill>
                  <a:srgbClr val="FF0000"/>
                </a:solidFill>
              </a:rPr>
              <a:t>÷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680842E-1FA3-4581-87DF-A39536AC5121}"/>
              </a:ext>
            </a:extLst>
          </p:cNvPr>
          <p:cNvSpPr txBox="1"/>
          <p:nvPr/>
        </p:nvSpPr>
        <p:spPr>
          <a:xfrm>
            <a:off x="410943" y="269632"/>
            <a:ext cx="12008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Undesøgelse af væv: Ultralyd (OS/SL)</a:t>
            </a:r>
            <a:endParaRPr lang="en-US" sz="4800" b="1" dirty="0">
              <a:solidFill>
                <a:schemeClr val="bg1"/>
              </a:solidFill>
              <a:latin typeface="Daytona" panose="020B0604030500040204" pitchFamily="34" charset="0"/>
              <a:cs typeface="Daytona Pro Condensed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184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88B7C8D-5C32-4B13-8A3A-668A1D2F0C92}"/>
              </a:ext>
            </a:extLst>
          </p:cNvPr>
          <p:cNvSpPr/>
          <p:nvPr/>
        </p:nvSpPr>
        <p:spPr>
          <a:xfrm rot="21449961">
            <a:off x="-124527" y="-674392"/>
            <a:ext cx="12437465" cy="2256097"/>
          </a:xfrm>
          <a:prstGeom prst="rect">
            <a:avLst/>
          </a:prstGeom>
          <a:solidFill>
            <a:srgbClr val="1B248F"/>
          </a:solidFill>
          <a:ln w="50800">
            <a:solidFill>
              <a:srgbClr val="1B2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16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80305F9-0BF3-4AC5-BEA8-4919B41FFAF2}"/>
              </a:ext>
            </a:extLst>
          </p:cNvPr>
          <p:cNvSpPr txBox="1"/>
          <p:nvPr/>
        </p:nvSpPr>
        <p:spPr>
          <a:xfrm>
            <a:off x="435657" y="487357"/>
            <a:ext cx="825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I dag</a:t>
            </a:r>
            <a:endParaRPr lang="en-US" sz="4800" b="1" dirty="0">
              <a:solidFill>
                <a:schemeClr val="bg1"/>
              </a:solidFill>
              <a:latin typeface="Daytona" panose="020B0604030500040204" pitchFamily="34" charset="0"/>
              <a:cs typeface="Daytona Pro Condensed" panose="020F0502020204030204" pitchFamily="34" charset="0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130A7BC5-BB6A-43AF-A4D3-520CB10EA53C}"/>
              </a:ext>
            </a:extLst>
          </p:cNvPr>
          <p:cNvSpPr txBox="1"/>
          <p:nvPr/>
        </p:nvSpPr>
        <p:spPr>
          <a:xfrm>
            <a:off x="281368" y="2541571"/>
            <a:ext cx="11625673" cy="2246781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t">
            <a:noAutofit/>
          </a:bodyPr>
          <a:lstStyle/>
          <a:p>
            <a:pPr marL="514350" lvl="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2600" b="1">
                <a:solidFill>
                  <a:srgbClr val="1B248F"/>
                </a:solidFill>
                <a:latin typeface="Daytona" panose="020B0604030500040204" pitchFamily="34" charset="0"/>
              </a:rPr>
              <a:t>Kort om de mest hyppige tilstande</a:t>
            </a:r>
          </a:p>
          <a:p>
            <a:pPr marL="514350" lvl="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2600" b="1">
                <a:solidFill>
                  <a:srgbClr val="1B248F"/>
                </a:solidFill>
                <a:latin typeface="Daytona" panose="020B0604030500040204" pitchFamily="34" charset="0"/>
              </a:rPr>
              <a:t>Udredning: Ananmese, klinisk undersøgelse, scanning, røde flag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2600" b="1">
                <a:solidFill>
                  <a:srgbClr val="1B248F"/>
                </a:solidFill>
                <a:latin typeface="Daytona" panose="020B0604030500040204" pitchFamily="34" charset="0"/>
              </a:rPr>
              <a:t>Håndtering: Behandling og forløb</a:t>
            </a:r>
          </a:p>
          <a:p>
            <a:pPr marL="514350" lvl="0" indent="-514350">
              <a:lnSpc>
                <a:spcPct val="200000"/>
              </a:lnSpc>
              <a:buFont typeface="+mj-lt"/>
              <a:buAutoNum type="arabicPeriod"/>
            </a:pPr>
            <a:endParaRPr lang="en-US" sz="2600" b="1">
              <a:solidFill>
                <a:srgbClr val="1B248F"/>
              </a:solidFill>
              <a:latin typeface="Daytona" panose="020B0604030500040204" pitchFamily="34" charset="0"/>
            </a:endParaRPr>
          </a:p>
          <a:p>
            <a:pPr marL="514350" lvl="0" indent="-514350">
              <a:lnSpc>
                <a:spcPct val="200000"/>
              </a:lnSpc>
              <a:buFont typeface="+mj-lt"/>
              <a:buAutoNum type="arabicPeriod"/>
            </a:pPr>
            <a:endParaRPr lang="en-US" sz="2600" b="1" dirty="0">
              <a:solidFill>
                <a:srgbClr val="1B248F"/>
              </a:solidFill>
              <a:latin typeface="Daytona" panose="020B0604030500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4361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88B7C8D-5C32-4B13-8A3A-668A1D2F0C92}"/>
              </a:ext>
            </a:extLst>
          </p:cNvPr>
          <p:cNvSpPr/>
          <p:nvPr/>
        </p:nvSpPr>
        <p:spPr>
          <a:xfrm rot="21449961">
            <a:off x="-124527" y="-674392"/>
            <a:ext cx="12437465" cy="2256097"/>
          </a:xfrm>
          <a:prstGeom prst="rect">
            <a:avLst/>
          </a:prstGeom>
          <a:solidFill>
            <a:srgbClr val="1B248F"/>
          </a:solidFill>
          <a:ln w="50800">
            <a:solidFill>
              <a:srgbClr val="1B2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16"/>
          </a:p>
        </p:txBody>
      </p:sp>
      <p:pic>
        <p:nvPicPr>
          <p:cNvPr id="14" name="Picture 16">
            <a:extLst>
              <a:ext uri="{FF2B5EF4-FFF2-40B4-BE49-F238E27FC236}">
                <a16:creationId xmlns:a16="http://schemas.microsoft.com/office/drawing/2014/main" id="{CD68BB52-704B-48C7-851B-34B2402FE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250" y="2051034"/>
            <a:ext cx="4463750" cy="2030405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20" name="Picture 15">
            <a:extLst>
              <a:ext uri="{FF2B5EF4-FFF2-40B4-BE49-F238E27FC236}">
                <a16:creationId xmlns:a16="http://schemas.microsoft.com/office/drawing/2014/main" id="{FE1353E2-C97D-468C-A07B-667067F853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5504" y="2051035"/>
            <a:ext cx="4095452" cy="204536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BA5B2A05-0547-4776-943B-9436320BD2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7899" y="4225348"/>
            <a:ext cx="4463750" cy="229941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22" name="Straight Arrow Connector 3">
            <a:extLst>
              <a:ext uri="{FF2B5EF4-FFF2-40B4-BE49-F238E27FC236}">
                <a16:creationId xmlns:a16="http://schemas.microsoft.com/office/drawing/2014/main" id="{819184E8-5944-4AC2-95CE-C2F21948E694}"/>
              </a:ext>
            </a:extLst>
          </p:cNvPr>
          <p:cNvCxnSpPr>
            <a:cxnSpLocks/>
          </p:cNvCxnSpPr>
          <p:nvPr/>
        </p:nvCxnSpPr>
        <p:spPr>
          <a:xfrm flipV="1">
            <a:off x="8870716" y="2367769"/>
            <a:ext cx="112514" cy="733588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6">
            <a:extLst>
              <a:ext uri="{FF2B5EF4-FFF2-40B4-BE49-F238E27FC236}">
                <a16:creationId xmlns:a16="http://schemas.microsoft.com/office/drawing/2014/main" id="{18C42C45-86E8-4884-A8B8-CE9BCB3911FD}"/>
              </a:ext>
            </a:extLst>
          </p:cNvPr>
          <p:cNvCxnSpPr>
            <a:cxnSpLocks/>
          </p:cNvCxnSpPr>
          <p:nvPr/>
        </p:nvCxnSpPr>
        <p:spPr>
          <a:xfrm flipH="1" flipV="1">
            <a:off x="7970462" y="3429000"/>
            <a:ext cx="72008" cy="504055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6">
            <a:extLst>
              <a:ext uri="{FF2B5EF4-FFF2-40B4-BE49-F238E27FC236}">
                <a16:creationId xmlns:a16="http://schemas.microsoft.com/office/drawing/2014/main" id="{A8FDDF12-F875-4745-A3F2-67216133945E}"/>
              </a:ext>
            </a:extLst>
          </p:cNvPr>
          <p:cNvCxnSpPr>
            <a:cxnSpLocks/>
          </p:cNvCxnSpPr>
          <p:nvPr/>
        </p:nvCxnSpPr>
        <p:spPr>
          <a:xfrm flipH="1">
            <a:off x="9822734" y="2314907"/>
            <a:ext cx="375366" cy="260419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SCHLATTER--ID027_20220325_Musculoskeletal_0047">
            <a:hlinkClick r:id="" action="ppaction://media"/>
            <a:extLst>
              <a:ext uri="{FF2B5EF4-FFF2-40B4-BE49-F238E27FC236}">
                <a16:creationId xmlns:a16="http://schemas.microsoft.com/office/drawing/2014/main" id="{C9199272-A37A-48BB-BF2F-EA22658843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4536" t="20205" r="13175" b="11364"/>
          <a:stretch/>
        </p:blipFill>
        <p:spPr>
          <a:xfrm>
            <a:off x="6935504" y="4225348"/>
            <a:ext cx="4095452" cy="229941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3" name="Straight Arrow Connector 3">
            <a:extLst>
              <a:ext uri="{FF2B5EF4-FFF2-40B4-BE49-F238E27FC236}">
                <a16:creationId xmlns:a16="http://schemas.microsoft.com/office/drawing/2014/main" id="{D2898C54-21D4-3077-B7CB-F644B23B23DC}"/>
              </a:ext>
            </a:extLst>
          </p:cNvPr>
          <p:cNvCxnSpPr>
            <a:cxnSpLocks/>
          </p:cNvCxnSpPr>
          <p:nvPr/>
        </p:nvCxnSpPr>
        <p:spPr>
          <a:xfrm flipH="1" flipV="1">
            <a:off x="9189942" y="3080707"/>
            <a:ext cx="411258" cy="286747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6">
            <a:extLst>
              <a:ext uri="{FF2B5EF4-FFF2-40B4-BE49-F238E27FC236}">
                <a16:creationId xmlns:a16="http://schemas.microsoft.com/office/drawing/2014/main" id="{3E921EA1-6572-BC91-9B5B-500947CA3B4E}"/>
              </a:ext>
            </a:extLst>
          </p:cNvPr>
          <p:cNvCxnSpPr>
            <a:cxnSpLocks/>
          </p:cNvCxnSpPr>
          <p:nvPr/>
        </p:nvCxnSpPr>
        <p:spPr>
          <a:xfrm flipH="1" flipV="1">
            <a:off x="4417881" y="5771158"/>
            <a:ext cx="700219" cy="13434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kstfelt 1">
            <a:extLst>
              <a:ext uri="{FF2B5EF4-FFF2-40B4-BE49-F238E27FC236}">
                <a16:creationId xmlns:a16="http://schemas.microsoft.com/office/drawing/2014/main" id="{59E852E5-BD6E-D358-0A47-6A950EC307B6}"/>
              </a:ext>
            </a:extLst>
          </p:cNvPr>
          <p:cNvSpPr txBox="1"/>
          <p:nvPr/>
        </p:nvSpPr>
        <p:spPr>
          <a:xfrm>
            <a:off x="410943" y="269632"/>
            <a:ext cx="12008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Undesøgelse af væv: Ultralyd (OS/SL)</a:t>
            </a:r>
            <a:endParaRPr lang="en-US" sz="4800" b="1" dirty="0">
              <a:solidFill>
                <a:schemeClr val="bg1"/>
              </a:solidFill>
              <a:latin typeface="Daytona" panose="020B0604030500040204" pitchFamily="34" charset="0"/>
              <a:cs typeface="Daytona Pro Condensed" panose="020F0502020204030204" pitchFamily="34" charset="0"/>
            </a:endParaRPr>
          </a:p>
        </p:txBody>
      </p:sp>
      <p:cxnSp>
        <p:nvCxnSpPr>
          <p:cNvPr id="8" name="Straight Arrow Connector 6">
            <a:extLst>
              <a:ext uri="{FF2B5EF4-FFF2-40B4-BE49-F238E27FC236}">
                <a16:creationId xmlns:a16="http://schemas.microsoft.com/office/drawing/2014/main" id="{1107FC46-2A0C-DECC-E909-FCD6A738657C}"/>
              </a:ext>
            </a:extLst>
          </p:cNvPr>
          <p:cNvCxnSpPr>
            <a:cxnSpLocks/>
          </p:cNvCxnSpPr>
          <p:nvPr/>
        </p:nvCxnSpPr>
        <p:spPr>
          <a:xfrm flipH="1" flipV="1">
            <a:off x="3066145" y="6075958"/>
            <a:ext cx="426355" cy="17244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72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88B7C8D-5C32-4B13-8A3A-668A1D2F0C92}"/>
              </a:ext>
            </a:extLst>
          </p:cNvPr>
          <p:cNvSpPr/>
          <p:nvPr/>
        </p:nvSpPr>
        <p:spPr>
          <a:xfrm rot="21449961">
            <a:off x="-124527" y="-674392"/>
            <a:ext cx="12437465" cy="2256097"/>
          </a:xfrm>
          <a:prstGeom prst="rect">
            <a:avLst/>
          </a:prstGeom>
          <a:solidFill>
            <a:srgbClr val="1B248F"/>
          </a:solidFill>
          <a:ln w="50800">
            <a:solidFill>
              <a:srgbClr val="1B2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16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8D20E4-6656-4AA1-A392-DE84455F6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60" y="2992015"/>
            <a:ext cx="5943600" cy="1933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C73A2A-F342-491D-BA80-F4F00207B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9853" y="1625600"/>
            <a:ext cx="4416092" cy="5232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EFCE81-DE8F-4CBB-96F6-75DE0E17EA6F}"/>
              </a:ext>
            </a:extLst>
          </p:cNvPr>
          <p:cNvSpPr/>
          <p:nvPr/>
        </p:nvSpPr>
        <p:spPr>
          <a:xfrm>
            <a:off x="7853680" y="6588368"/>
            <a:ext cx="2966720" cy="3813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felt 5">
            <a:extLst>
              <a:ext uri="{FF2B5EF4-FFF2-40B4-BE49-F238E27FC236}">
                <a16:creationId xmlns:a16="http://schemas.microsoft.com/office/drawing/2014/main" id="{8645285E-0AAB-75DB-705F-2FD39868C58F}"/>
              </a:ext>
            </a:extLst>
          </p:cNvPr>
          <p:cNvSpPr txBox="1"/>
          <p:nvPr/>
        </p:nvSpPr>
        <p:spPr>
          <a:xfrm>
            <a:off x="410943" y="269632"/>
            <a:ext cx="12008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Undesøgelse</a:t>
            </a:r>
            <a:r>
              <a:rPr lang="en-US" sz="4800" b="1" dirty="0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af</a:t>
            </a:r>
            <a:r>
              <a:rPr lang="en-US" sz="4800" b="1" dirty="0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væv</a:t>
            </a:r>
            <a:r>
              <a:rPr lang="en-US" sz="4800" b="1" dirty="0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: </a:t>
            </a:r>
            <a:r>
              <a:rPr lang="en-US" sz="4800" b="1" dirty="0" err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Ultralyd</a:t>
            </a:r>
            <a:r>
              <a:rPr lang="en-US" sz="4800" b="1" dirty="0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 (OS/SL)</a:t>
            </a:r>
          </a:p>
        </p:txBody>
      </p:sp>
    </p:spTree>
    <p:extLst>
      <p:ext uri="{BB962C8B-B14F-4D97-AF65-F5344CB8AC3E}">
        <p14:creationId xmlns:p14="http://schemas.microsoft.com/office/powerpoint/2010/main" val="18591668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B6FCBA-D68A-4BE9-928A-8B1C489D32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05" t="4341" r="12969" b="18165"/>
          <a:stretch/>
        </p:blipFill>
        <p:spPr>
          <a:xfrm>
            <a:off x="435657" y="1933239"/>
            <a:ext cx="11145520" cy="4360919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888B7C8D-5C32-4B13-8A3A-668A1D2F0C92}"/>
              </a:ext>
            </a:extLst>
          </p:cNvPr>
          <p:cNvSpPr/>
          <p:nvPr/>
        </p:nvSpPr>
        <p:spPr>
          <a:xfrm rot="21449961">
            <a:off x="-124527" y="-674392"/>
            <a:ext cx="12437465" cy="2256097"/>
          </a:xfrm>
          <a:prstGeom prst="rect">
            <a:avLst/>
          </a:prstGeom>
          <a:solidFill>
            <a:srgbClr val="1B248F"/>
          </a:solidFill>
          <a:ln w="50800">
            <a:solidFill>
              <a:srgbClr val="1B2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16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EFCE81-DE8F-4CBB-96F6-75DE0E17EA6F}"/>
              </a:ext>
            </a:extLst>
          </p:cNvPr>
          <p:cNvSpPr/>
          <p:nvPr/>
        </p:nvSpPr>
        <p:spPr>
          <a:xfrm>
            <a:off x="7853680" y="6588368"/>
            <a:ext cx="2966720" cy="3813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76ECB9-D810-4F1F-B9D5-E768F1A941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819"/>
          <a:stretch/>
        </p:blipFill>
        <p:spPr>
          <a:xfrm>
            <a:off x="352322" y="6374937"/>
            <a:ext cx="8817994" cy="478021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2FF25DF5-D251-CF36-C9EA-3065C4A79154}"/>
              </a:ext>
            </a:extLst>
          </p:cNvPr>
          <p:cNvSpPr txBox="1"/>
          <p:nvPr/>
        </p:nvSpPr>
        <p:spPr>
          <a:xfrm>
            <a:off x="410943" y="269632"/>
            <a:ext cx="12008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Undesøgelse</a:t>
            </a:r>
            <a:r>
              <a:rPr lang="en-US" sz="4800" b="1" dirty="0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af</a:t>
            </a:r>
            <a:r>
              <a:rPr lang="en-US" sz="4800" b="1" dirty="0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væv</a:t>
            </a:r>
            <a:r>
              <a:rPr lang="en-US" sz="4800" b="1" dirty="0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: </a:t>
            </a:r>
            <a:r>
              <a:rPr lang="en-US" sz="4800" b="1" dirty="0" err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Ultralyd</a:t>
            </a:r>
            <a:r>
              <a:rPr lang="en-US" sz="4800" b="1" dirty="0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 (OS/SL)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17E17896-49F7-20F5-5B92-1731F2A3AD6E}"/>
              </a:ext>
            </a:extLst>
          </p:cNvPr>
          <p:cNvSpPr txBox="1"/>
          <p:nvPr/>
        </p:nvSpPr>
        <p:spPr>
          <a:xfrm>
            <a:off x="9791843" y="6512076"/>
            <a:ext cx="62929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dirty="0" err="1">
                <a:solidFill>
                  <a:srgbClr val="1B248F"/>
                </a:solidFill>
                <a:latin typeface="Daytona" panose="020B0604030500040204" pitchFamily="34" charset="0"/>
              </a:rPr>
              <a:t>Sailly</a:t>
            </a:r>
            <a:r>
              <a:rPr lang="da-DK" sz="1600" dirty="0">
                <a:solidFill>
                  <a:srgbClr val="1B248F"/>
                </a:solidFill>
                <a:latin typeface="Daytona" panose="020B0604030500040204" pitchFamily="34" charset="0"/>
              </a:rPr>
              <a:t> et al 2013 BJSM</a:t>
            </a:r>
            <a:endParaRPr lang="en-US" sz="1600" dirty="0">
              <a:solidFill>
                <a:srgbClr val="1B248F"/>
              </a:solidFill>
              <a:latin typeface="Daytona" panose="020B0604030500040204" pitchFamily="34" charset="0"/>
            </a:endParaRPr>
          </a:p>
          <a:p>
            <a:r>
              <a:rPr lang="da-DK" sz="1600" dirty="0">
                <a:solidFill>
                  <a:srgbClr val="1B248F"/>
                </a:solidFill>
                <a:latin typeface="Daytona" panose="020B0604030500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33320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88B7C8D-5C32-4B13-8A3A-668A1D2F0C92}"/>
              </a:ext>
            </a:extLst>
          </p:cNvPr>
          <p:cNvSpPr/>
          <p:nvPr/>
        </p:nvSpPr>
        <p:spPr>
          <a:xfrm rot="21449961">
            <a:off x="-124527" y="-674392"/>
            <a:ext cx="12437465" cy="2256097"/>
          </a:xfrm>
          <a:prstGeom prst="rect">
            <a:avLst/>
          </a:prstGeom>
          <a:solidFill>
            <a:srgbClr val="1B248F"/>
          </a:solidFill>
          <a:ln w="50800">
            <a:solidFill>
              <a:srgbClr val="1B2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16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EFCE81-DE8F-4CBB-96F6-75DE0E17EA6F}"/>
              </a:ext>
            </a:extLst>
          </p:cNvPr>
          <p:cNvSpPr/>
          <p:nvPr/>
        </p:nvSpPr>
        <p:spPr>
          <a:xfrm>
            <a:off x="7853680" y="6588368"/>
            <a:ext cx="2966720" cy="3813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FFA81B-0127-438A-A41B-0473AF327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430" y="4816336"/>
            <a:ext cx="5486407" cy="1586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BD40EC-E11D-4D65-9AEE-F96351F41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902" y="1455785"/>
            <a:ext cx="3949530" cy="5323279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0A3424E4-0612-15C0-6C50-1AC060EC215B}"/>
              </a:ext>
            </a:extLst>
          </p:cNvPr>
          <p:cNvSpPr txBox="1"/>
          <p:nvPr/>
        </p:nvSpPr>
        <p:spPr>
          <a:xfrm>
            <a:off x="410943" y="269632"/>
            <a:ext cx="12008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Undesøgelse af væv: Ultralyd (OS/SL)</a:t>
            </a:r>
            <a:endParaRPr lang="en-US" sz="4800" b="1" dirty="0">
              <a:solidFill>
                <a:schemeClr val="bg1"/>
              </a:solidFill>
              <a:latin typeface="Daytona" panose="020B0604030500040204" pitchFamily="34" charset="0"/>
              <a:cs typeface="Daytona Pro Condensed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65F085-A377-4D64-9F7E-32A08D3369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092" y="2207115"/>
            <a:ext cx="8415176" cy="225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953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88B7C8D-5C32-4B13-8A3A-668A1D2F0C92}"/>
              </a:ext>
            </a:extLst>
          </p:cNvPr>
          <p:cNvSpPr/>
          <p:nvPr/>
        </p:nvSpPr>
        <p:spPr>
          <a:xfrm rot="21449961">
            <a:off x="-124527" y="-674392"/>
            <a:ext cx="12437465" cy="2256097"/>
          </a:xfrm>
          <a:prstGeom prst="rect">
            <a:avLst/>
          </a:prstGeom>
          <a:solidFill>
            <a:srgbClr val="1B248F"/>
          </a:solidFill>
          <a:ln w="50800">
            <a:solidFill>
              <a:srgbClr val="1B2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16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EFCE81-DE8F-4CBB-96F6-75DE0E17EA6F}"/>
              </a:ext>
            </a:extLst>
          </p:cNvPr>
          <p:cNvSpPr/>
          <p:nvPr/>
        </p:nvSpPr>
        <p:spPr>
          <a:xfrm>
            <a:off x="7853680" y="6588368"/>
            <a:ext cx="2966720" cy="3813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1E2842-559C-4FC9-A1DA-9DEDAAB94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138" y="1641983"/>
            <a:ext cx="7292501" cy="5137081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CEDCB0EF-95F4-A0AD-0F60-E9DBBE44B2C6}"/>
              </a:ext>
            </a:extLst>
          </p:cNvPr>
          <p:cNvSpPr txBox="1"/>
          <p:nvPr/>
        </p:nvSpPr>
        <p:spPr>
          <a:xfrm>
            <a:off x="410943" y="269632"/>
            <a:ext cx="12008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Undesøgelse af væv: Ultralyd (OS/SL)</a:t>
            </a:r>
            <a:endParaRPr lang="en-US" sz="4800" b="1" dirty="0">
              <a:solidFill>
                <a:schemeClr val="bg1"/>
              </a:solidFill>
              <a:latin typeface="Daytona" panose="020B0604030500040204" pitchFamily="34" charset="0"/>
              <a:cs typeface="Daytona Pro Condensed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4481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88B7C8D-5C32-4B13-8A3A-668A1D2F0C92}"/>
              </a:ext>
            </a:extLst>
          </p:cNvPr>
          <p:cNvSpPr/>
          <p:nvPr/>
        </p:nvSpPr>
        <p:spPr>
          <a:xfrm rot="21449961">
            <a:off x="-124527" y="-674392"/>
            <a:ext cx="12437465" cy="2256097"/>
          </a:xfrm>
          <a:prstGeom prst="rect">
            <a:avLst/>
          </a:prstGeom>
          <a:solidFill>
            <a:srgbClr val="1B248F"/>
          </a:solidFill>
          <a:ln w="50800">
            <a:solidFill>
              <a:srgbClr val="1B2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16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80305F9-0BF3-4AC5-BEA8-4919B41FFAF2}"/>
              </a:ext>
            </a:extLst>
          </p:cNvPr>
          <p:cNvSpPr txBox="1"/>
          <p:nvPr/>
        </p:nvSpPr>
        <p:spPr>
          <a:xfrm>
            <a:off x="435657" y="487357"/>
            <a:ext cx="825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Håndtering</a:t>
            </a:r>
            <a:endParaRPr lang="en-US" sz="4800" b="1" dirty="0">
              <a:solidFill>
                <a:schemeClr val="bg1"/>
              </a:solidFill>
              <a:latin typeface="Daytona" panose="020B0604030500040204" pitchFamily="34" charset="0"/>
              <a:cs typeface="Daytona Pro Condensed" panose="020F0502020204030204" pitchFamily="34" charset="0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130A7BC5-BB6A-43AF-A4D3-520CB10EA53C}"/>
              </a:ext>
            </a:extLst>
          </p:cNvPr>
          <p:cNvSpPr txBox="1"/>
          <p:nvPr/>
        </p:nvSpPr>
        <p:spPr>
          <a:xfrm>
            <a:off x="281368" y="2541571"/>
            <a:ext cx="11625673" cy="2246781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t">
            <a:noAutofit/>
          </a:bodyPr>
          <a:lstStyle/>
          <a:p>
            <a:pPr marL="514350" lvl="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26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Kort</a:t>
            </a:r>
            <a:r>
              <a:rPr lang="en-US" sz="2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 om de </a:t>
            </a:r>
            <a:r>
              <a:rPr lang="en-US" sz="26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mest</a:t>
            </a:r>
            <a:r>
              <a:rPr lang="en-US" sz="2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hyppige</a:t>
            </a:r>
            <a:r>
              <a:rPr lang="en-US" sz="2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tilstande</a:t>
            </a:r>
            <a:endParaRPr lang="en-US" sz="2600" b="1" dirty="0">
              <a:solidFill>
                <a:schemeClr val="accent1">
                  <a:lumMod val="20000"/>
                  <a:lumOff val="80000"/>
                </a:schemeClr>
              </a:solidFill>
              <a:latin typeface="Daytona" panose="020B0604030500040204" pitchFamily="34" charset="0"/>
            </a:endParaRPr>
          </a:p>
          <a:p>
            <a:pPr marL="514350" lvl="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26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Udredning</a:t>
            </a:r>
            <a:r>
              <a:rPr lang="en-US" sz="2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: </a:t>
            </a:r>
            <a:r>
              <a:rPr lang="en-US" sz="26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Ananmese</a:t>
            </a:r>
            <a:r>
              <a:rPr lang="en-US" sz="2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, </a:t>
            </a:r>
            <a:r>
              <a:rPr lang="en-US" sz="26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klinisk</a:t>
            </a:r>
            <a:r>
              <a:rPr lang="en-US" sz="2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undersøgelse</a:t>
            </a:r>
            <a:r>
              <a:rPr lang="en-US" sz="2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, scanning, </a:t>
            </a:r>
            <a:r>
              <a:rPr lang="en-US" sz="26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røde</a:t>
            </a:r>
            <a:r>
              <a:rPr lang="en-US" sz="2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 flag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26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Håndtering</a:t>
            </a:r>
            <a:r>
              <a:rPr lang="en-US" sz="2600" b="1" dirty="0">
                <a:solidFill>
                  <a:srgbClr val="1B248F"/>
                </a:solidFill>
                <a:latin typeface="Daytona" panose="020B0604030500040204" pitchFamily="34" charset="0"/>
              </a:rPr>
              <a:t>: </a:t>
            </a:r>
            <a:r>
              <a:rPr lang="en-US" sz="26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Behandling</a:t>
            </a:r>
            <a:r>
              <a:rPr lang="en-US" sz="2600" b="1" dirty="0">
                <a:solidFill>
                  <a:srgbClr val="1B248F"/>
                </a:solidFill>
                <a:latin typeface="Daytona" panose="020B0604030500040204" pitchFamily="34" charset="0"/>
              </a:rPr>
              <a:t> og </a:t>
            </a:r>
            <a:r>
              <a:rPr lang="en-US" sz="26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forløb</a:t>
            </a:r>
            <a:endParaRPr lang="en-US" sz="2600" b="1" dirty="0">
              <a:solidFill>
                <a:srgbClr val="1B248F"/>
              </a:solidFill>
              <a:latin typeface="Daytona" panose="020B0604030500040204" pitchFamily="34" charset="0"/>
            </a:endParaRPr>
          </a:p>
          <a:p>
            <a:pPr marL="514350" lvl="0" indent="-514350">
              <a:lnSpc>
                <a:spcPct val="200000"/>
              </a:lnSpc>
              <a:buFont typeface="+mj-lt"/>
              <a:buAutoNum type="arabicPeriod"/>
            </a:pPr>
            <a:endParaRPr lang="en-US" sz="2600" b="1" dirty="0">
              <a:solidFill>
                <a:srgbClr val="1B248F"/>
              </a:solidFill>
              <a:latin typeface="Daytona" panose="020B0604030500040204" pitchFamily="34" charset="0"/>
            </a:endParaRPr>
          </a:p>
          <a:p>
            <a:pPr lvl="0">
              <a:lnSpc>
                <a:spcPct val="200000"/>
              </a:lnSpc>
            </a:pPr>
            <a:endParaRPr lang="en-US" sz="2600" b="1" dirty="0">
              <a:solidFill>
                <a:srgbClr val="1B248F"/>
              </a:solidFill>
              <a:latin typeface="Daytona" panose="020B0604030500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7614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88B7C8D-5C32-4B13-8A3A-668A1D2F0C92}"/>
              </a:ext>
            </a:extLst>
          </p:cNvPr>
          <p:cNvSpPr/>
          <p:nvPr/>
        </p:nvSpPr>
        <p:spPr>
          <a:xfrm rot="21449961">
            <a:off x="-124527" y="-674392"/>
            <a:ext cx="12437465" cy="2256097"/>
          </a:xfrm>
          <a:prstGeom prst="rect">
            <a:avLst/>
          </a:prstGeom>
          <a:solidFill>
            <a:srgbClr val="1B248F"/>
          </a:solidFill>
          <a:ln w="50800">
            <a:solidFill>
              <a:srgbClr val="1B2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16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80305F9-0BF3-4AC5-BEA8-4919B41FFAF2}"/>
              </a:ext>
            </a:extLst>
          </p:cNvPr>
          <p:cNvSpPr txBox="1"/>
          <p:nvPr/>
        </p:nvSpPr>
        <p:spPr>
          <a:xfrm>
            <a:off x="435656" y="487357"/>
            <a:ext cx="11130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Håndtering: øvelser (PFP)</a:t>
            </a:r>
            <a:endParaRPr lang="en-US" sz="4800" b="1" dirty="0">
              <a:solidFill>
                <a:schemeClr val="bg1"/>
              </a:solidFill>
              <a:latin typeface="Daytona" panose="020B0604030500040204" pitchFamily="34" charset="0"/>
              <a:cs typeface="Daytona Pro Condensed" panose="020F0502020204030204" pitchFamily="34" charset="0"/>
            </a:endParaRPr>
          </a:p>
        </p:txBody>
      </p:sp>
      <p:sp>
        <p:nvSpPr>
          <p:cNvPr id="44" name="Tekstfelt 43">
            <a:extLst>
              <a:ext uri="{FF2B5EF4-FFF2-40B4-BE49-F238E27FC236}">
                <a16:creationId xmlns:a16="http://schemas.microsoft.com/office/drawing/2014/main" id="{D6065BC1-D150-4290-BE63-9D606485098F}"/>
              </a:ext>
            </a:extLst>
          </p:cNvPr>
          <p:cNvSpPr txBox="1"/>
          <p:nvPr/>
        </p:nvSpPr>
        <p:spPr>
          <a:xfrm>
            <a:off x="4362283" y="2192593"/>
            <a:ext cx="7724941" cy="4178049"/>
          </a:xfrm>
          <a:prstGeom prst="rect">
            <a:avLst/>
          </a:prstGeom>
          <a:solidFill>
            <a:schemeClr val="bg1"/>
          </a:solidFill>
          <a:ln w="28575">
            <a:solidFill>
              <a:srgbClr val="1B248F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>
              <a:lnSpc>
                <a:spcPct val="120000"/>
              </a:lnSpc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da-DK" sz="2800">
                <a:solidFill>
                  <a:srgbClr val="1B248F"/>
                </a:solidFill>
                <a:latin typeface="Daytona" panose="020B0604030500040204" pitchFamily="34" charset="0"/>
              </a:rPr>
              <a:t>4 besøg efter 0, 4, 8, 12 uger</a:t>
            </a:r>
            <a:endParaRPr lang="da-DK" sz="2800" dirty="0">
              <a:solidFill>
                <a:srgbClr val="1B248F"/>
              </a:solidFill>
              <a:latin typeface="Daytona" panose="020B0604030500040204" pitchFamily="34" charset="0"/>
            </a:endParaRPr>
          </a:p>
          <a:p>
            <a:pPr marL="457200" indent="-457200">
              <a:lnSpc>
                <a:spcPct val="120000"/>
              </a:lnSpc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da-DK" sz="2800">
                <a:solidFill>
                  <a:srgbClr val="1B248F"/>
                </a:solidFill>
                <a:latin typeface="Daytona" panose="020B0604030500040204" pitchFamily="34" charset="0"/>
              </a:rPr>
              <a:t>Fase 1, uge </a:t>
            </a:r>
            <a:r>
              <a:rPr lang="da-DK" sz="2800" dirty="0">
                <a:solidFill>
                  <a:srgbClr val="1B248F"/>
                </a:solidFill>
                <a:latin typeface="Daytona" panose="020B0604030500040204" pitchFamily="34" charset="0"/>
              </a:rPr>
              <a:t>0-4</a:t>
            </a:r>
            <a:r>
              <a:rPr lang="da-DK" sz="2800">
                <a:solidFill>
                  <a:srgbClr val="1B248F"/>
                </a:solidFill>
                <a:latin typeface="Daytona" panose="020B0604030500040204" pitchFamily="34" charset="0"/>
              </a:rPr>
              <a:t>: Pause fra sport, lav intensitets øvelser, patient-undervisning</a:t>
            </a:r>
          </a:p>
          <a:p>
            <a:pPr marL="457200" indent="-457200">
              <a:lnSpc>
                <a:spcPct val="120000"/>
              </a:lnSpc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da-DK" sz="2800">
                <a:solidFill>
                  <a:srgbClr val="1B248F"/>
                </a:solidFill>
                <a:latin typeface="Daytona" panose="020B0604030500040204" pitchFamily="34" charset="0"/>
              </a:rPr>
              <a:t>Fase 2, uge 4-11: Gravis retur til sport og øvelser med højere intensitet</a:t>
            </a:r>
            <a:endParaRPr lang="da-DK" sz="2800" dirty="0">
              <a:solidFill>
                <a:srgbClr val="1B248F"/>
              </a:solidFill>
              <a:latin typeface="Daytona" panose="020B060403050004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D8AA3452-75BA-421E-A8D1-8AC13EDB7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1527175"/>
            <a:ext cx="3695700" cy="519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182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88B7C8D-5C32-4B13-8A3A-668A1D2F0C92}"/>
              </a:ext>
            </a:extLst>
          </p:cNvPr>
          <p:cNvSpPr/>
          <p:nvPr/>
        </p:nvSpPr>
        <p:spPr>
          <a:xfrm rot="21449961">
            <a:off x="-124527" y="-674392"/>
            <a:ext cx="12437465" cy="2256097"/>
          </a:xfrm>
          <a:prstGeom prst="rect">
            <a:avLst/>
          </a:prstGeom>
          <a:solidFill>
            <a:srgbClr val="1B248F"/>
          </a:solidFill>
          <a:ln w="50800">
            <a:solidFill>
              <a:srgbClr val="1B2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16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D8AA3452-75BA-421E-A8D1-8AC13EDB7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1527175"/>
            <a:ext cx="3695700" cy="5190779"/>
          </a:xfrm>
          <a:prstGeom prst="rect">
            <a:avLst/>
          </a:prstGeom>
        </p:spPr>
      </p:pic>
      <p:grpSp>
        <p:nvGrpSpPr>
          <p:cNvPr id="11" name="Gruppe 10">
            <a:extLst>
              <a:ext uri="{FF2B5EF4-FFF2-40B4-BE49-F238E27FC236}">
                <a16:creationId xmlns:a16="http://schemas.microsoft.com/office/drawing/2014/main" id="{385064DE-B944-4834-B696-29B6B91A7E2A}"/>
              </a:ext>
            </a:extLst>
          </p:cNvPr>
          <p:cNvGrpSpPr/>
          <p:nvPr/>
        </p:nvGrpSpPr>
        <p:grpSpPr>
          <a:xfrm>
            <a:off x="4630071" y="1299923"/>
            <a:ext cx="7199062" cy="5418031"/>
            <a:chOff x="6135938" y="1147869"/>
            <a:chExt cx="9616656" cy="7517513"/>
          </a:xfrm>
        </p:grpSpPr>
        <p:pic>
          <p:nvPicPr>
            <p:cNvPr id="3" name="Billede 2">
              <a:extLst>
                <a:ext uri="{FF2B5EF4-FFF2-40B4-BE49-F238E27FC236}">
                  <a16:creationId xmlns:a16="http://schemas.microsoft.com/office/drawing/2014/main" id="{3D1BB04E-6D4C-4975-BBA3-8050ED9C7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80119" y="2750357"/>
              <a:ext cx="8372475" cy="5915025"/>
            </a:xfrm>
            <a:prstGeom prst="rect">
              <a:avLst/>
            </a:prstGeom>
          </p:spPr>
        </p:pic>
        <p:pic>
          <p:nvPicPr>
            <p:cNvPr id="8" name="Billede 7">
              <a:extLst>
                <a:ext uri="{FF2B5EF4-FFF2-40B4-BE49-F238E27FC236}">
                  <a16:creationId xmlns:a16="http://schemas.microsoft.com/office/drawing/2014/main" id="{EFCB0E50-B1EB-43A3-AE88-9DFA58F12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62791" y="1726818"/>
              <a:ext cx="8362950" cy="5915025"/>
            </a:xfrm>
            <a:prstGeom prst="rect">
              <a:avLst/>
            </a:prstGeom>
          </p:spPr>
        </p:pic>
        <p:pic>
          <p:nvPicPr>
            <p:cNvPr id="10" name="Billede 9">
              <a:extLst>
                <a:ext uri="{FF2B5EF4-FFF2-40B4-BE49-F238E27FC236}">
                  <a16:creationId xmlns:a16="http://schemas.microsoft.com/office/drawing/2014/main" id="{E3FBDC67-C6EC-484B-9B1F-2EAF8819B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35938" y="1147869"/>
              <a:ext cx="8063630" cy="5683898"/>
            </a:xfrm>
            <a:prstGeom prst="rect">
              <a:avLst/>
            </a:prstGeom>
          </p:spPr>
        </p:pic>
      </p:grpSp>
      <p:sp>
        <p:nvSpPr>
          <p:cNvPr id="2" name="Tekstfelt 1">
            <a:extLst>
              <a:ext uri="{FF2B5EF4-FFF2-40B4-BE49-F238E27FC236}">
                <a16:creationId xmlns:a16="http://schemas.microsoft.com/office/drawing/2014/main" id="{A716F924-E2A1-17D3-8D79-3B3E5EFCABEA}"/>
              </a:ext>
            </a:extLst>
          </p:cNvPr>
          <p:cNvSpPr txBox="1"/>
          <p:nvPr/>
        </p:nvSpPr>
        <p:spPr>
          <a:xfrm>
            <a:off x="435656" y="487357"/>
            <a:ext cx="11130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Håndtering: øvelser (PFP)</a:t>
            </a:r>
            <a:endParaRPr lang="en-US" sz="4800" b="1" dirty="0">
              <a:solidFill>
                <a:schemeClr val="bg1"/>
              </a:solidFill>
              <a:latin typeface="Daytona" panose="020B0604030500040204" pitchFamily="34" charset="0"/>
              <a:cs typeface="Daytona Pro Condensed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3781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88B7C8D-5C32-4B13-8A3A-668A1D2F0C92}"/>
              </a:ext>
            </a:extLst>
          </p:cNvPr>
          <p:cNvSpPr/>
          <p:nvPr/>
        </p:nvSpPr>
        <p:spPr>
          <a:xfrm rot="21449961">
            <a:off x="-124527" y="-674392"/>
            <a:ext cx="12437465" cy="2256097"/>
          </a:xfrm>
          <a:prstGeom prst="rect">
            <a:avLst/>
          </a:prstGeom>
          <a:solidFill>
            <a:srgbClr val="1B248F"/>
          </a:solidFill>
          <a:ln w="50800">
            <a:solidFill>
              <a:srgbClr val="1B2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16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D8AA3452-75BA-421E-A8D1-8AC13EDB7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1527175"/>
            <a:ext cx="3695700" cy="5190779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54F7D2A4-B45A-4B0C-B2AF-80E5899C099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5561469" y="2454870"/>
            <a:ext cx="6267664" cy="4263084"/>
          </a:xfrm>
          <a:prstGeom prst="rect">
            <a:avLst/>
          </a:prstGeom>
          <a:noFill/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57E453A2-E4AA-4D37-B219-A612985801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4869"/>
          <a:stretch/>
        </p:blipFill>
        <p:spPr>
          <a:xfrm>
            <a:off x="5028473" y="2636515"/>
            <a:ext cx="2883113" cy="1560760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4CCF4D95-4E4F-4161-9E67-53BD135C4C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6805"/>
          <a:stretch/>
        </p:blipFill>
        <p:spPr>
          <a:xfrm>
            <a:off x="8564601" y="2636515"/>
            <a:ext cx="3265393" cy="1609472"/>
          </a:xfrm>
          <a:prstGeom prst="rect">
            <a:avLst/>
          </a:prstGeom>
        </p:spPr>
      </p:pic>
      <p:sp>
        <p:nvSpPr>
          <p:cNvPr id="17" name="Tekstfelt 16">
            <a:extLst>
              <a:ext uri="{FF2B5EF4-FFF2-40B4-BE49-F238E27FC236}">
                <a16:creationId xmlns:a16="http://schemas.microsoft.com/office/drawing/2014/main" id="{462A473B-5404-4E91-A05D-6E1BCC8DE9F6}"/>
              </a:ext>
            </a:extLst>
          </p:cNvPr>
          <p:cNvSpPr txBox="1"/>
          <p:nvPr/>
        </p:nvSpPr>
        <p:spPr>
          <a:xfrm>
            <a:off x="5757166" y="4236710"/>
            <a:ext cx="1425726" cy="349702"/>
          </a:xfrm>
          <a:prstGeom prst="rect">
            <a:avLst/>
          </a:prstGeom>
          <a:noFill/>
          <a:ln w="28575">
            <a:solidFill>
              <a:srgbClr val="1B248F"/>
            </a:solidFill>
          </a:ln>
        </p:spPr>
        <p:txBody>
          <a:bodyPr wrap="square" rtlCol="0" anchor="t">
            <a:noAutofit/>
          </a:bodyPr>
          <a:lstStyle/>
          <a:p>
            <a:pPr lvl="0" algn="ctr"/>
            <a:r>
              <a:rPr lang="en-US" sz="2000" b="1" dirty="0">
                <a:solidFill>
                  <a:srgbClr val="1B248F"/>
                </a:solidFill>
                <a:latin typeface="Daytona" panose="020B0604030500040204" pitchFamily="34" charset="0"/>
              </a:rPr>
              <a:t>10 x 30 s</a:t>
            </a:r>
          </a:p>
          <a:p>
            <a:pPr lvl="0" algn="ctr"/>
            <a:endParaRPr lang="en-US" sz="2000" b="1" dirty="0">
              <a:solidFill>
                <a:srgbClr val="1B248F"/>
              </a:solidFill>
              <a:latin typeface="Daytona" panose="020B0604030500040204" pitchFamily="34" charset="0"/>
            </a:endParaRP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58D1F41C-1C95-488B-8D7E-146B5AB0671F}"/>
              </a:ext>
            </a:extLst>
          </p:cNvPr>
          <p:cNvSpPr txBox="1"/>
          <p:nvPr/>
        </p:nvSpPr>
        <p:spPr>
          <a:xfrm>
            <a:off x="7611244" y="1626966"/>
            <a:ext cx="7516963" cy="2246781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t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400" b="1">
                <a:solidFill>
                  <a:srgbClr val="1B248F"/>
                </a:solidFill>
                <a:latin typeface="Daytona" panose="020B0604030500040204" pitchFamily="34" charset="0"/>
              </a:rPr>
              <a:t>Fase </a:t>
            </a:r>
            <a:r>
              <a:rPr lang="en-US" sz="2400" b="1" dirty="0">
                <a:solidFill>
                  <a:srgbClr val="1B248F"/>
                </a:solidFill>
                <a:latin typeface="Daytona" panose="020B0604030500040204" pitchFamily="34" charset="0"/>
              </a:rPr>
              <a:t>1</a:t>
            </a:r>
            <a:endParaRPr lang="en-US" sz="2000" b="1" dirty="0">
              <a:solidFill>
                <a:srgbClr val="1B248F"/>
              </a:solidFill>
              <a:latin typeface="Daytona" panose="020B0604030500040204" pitchFamily="34" charset="0"/>
            </a:endParaRP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F865C8A6-42CC-466C-A8E5-67239B5AE962}"/>
              </a:ext>
            </a:extLst>
          </p:cNvPr>
          <p:cNvSpPr txBox="1"/>
          <p:nvPr/>
        </p:nvSpPr>
        <p:spPr>
          <a:xfrm>
            <a:off x="9667426" y="4236710"/>
            <a:ext cx="1059741" cy="349702"/>
          </a:xfrm>
          <a:prstGeom prst="rect">
            <a:avLst/>
          </a:prstGeom>
          <a:noFill/>
          <a:ln w="28575">
            <a:solidFill>
              <a:srgbClr val="1B248F"/>
            </a:solidFill>
          </a:ln>
        </p:spPr>
        <p:txBody>
          <a:bodyPr wrap="square" rtlCol="0" anchor="t">
            <a:noAutofit/>
          </a:bodyPr>
          <a:lstStyle/>
          <a:p>
            <a:pPr lvl="0" algn="ctr"/>
            <a:r>
              <a:rPr lang="en-US" sz="2000" b="1" dirty="0">
                <a:solidFill>
                  <a:srgbClr val="1B248F"/>
                </a:solidFill>
                <a:latin typeface="Daytona" panose="020B0604030500040204" pitchFamily="34" charset="0"/>
              </a:rPr>
              <a:t>3 x 10</a:t>
            </a:r>
          </a:p>
          <a:p>
            <a:pPr lvl="0" algn="ctr"/>
            <a:endParaRPr lang="en-US" sz="2000" b="1" dirty="0">
              <a:solidFill>
                <a:srgbClr val="1B248F"/>
              </a:solidFill>
              <a:latin typeface="Daytona" panose="020B0604030500040204" pitchFamily="34" charset="0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C7F0E996-8A02-C460-C882-DBEAA3A360E6}"/>
              </a:ext>
            </a:extLst>
          </p:cNvPr>
          <p:cNvSpPr txBox="1"/>
          <p:nvPr/>
        </p:nvSpPr>
        <p:spPr>
          <a:xfrm>
            <a:off x="435656" y="487357"/>
            <a:ext cx="11130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Håndtering: øvelser (PFP)</a:t>
            </a:r>
            <a:endParaRPr lang="en-US" sz="4800" b="1" dirty="0">
              <a:solidFill>
                <a:schemeClr val="bg1"/>
              </a:solidFill>
              <a:latin typeface="Daytona" panose="020B0604030500040204" pitchFamily="34" charset="0"/>
              <a:cs typeface="Daytona Pro Condensed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0035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88B7C8D-5C32-4B13-8A3A-668A1D2F0C92}"/>
              </a:ext>
            </a:extLst>
          </p:cNvPr>
          <p:cNvSpPr/>
          <p:nvPr/>
        </p:nvSpPr>
        <p:spPr>
          <a:xfrm rot="21449961">
            <a:off x="-124527" y="-674392"/>
            <a:ext cx="12437465" cy="2256097"/>
          </a:xfrm>
          <a:prstGeom prst="rect">
            <a:avLst/>
          </a:prstGeom>
          <a:solidFill>
            <a:srgbClr val="1B248F"/>
          </a:solidFill>
          <a:ln w="50800">
            <a:solidFill>
              <a:srgbClr val="1B2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16"/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58D1F41C-1C95-488B-8D7E-146B5AB0671F}"/>
              </a:ext>
            </a:extLst>
          </p:cNvPr>
          <p:cNvSpPr txBox="1"/>
          <p:nvPr/>
        </p:nvSpPr>
        <p:spPr>
          <a:xfrm>
            <a:off x="4536432" y="1525625"/>
            <a:ext cx="3115545" cy="652667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t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400" b="1">
                <a:solidFill>
                  <a:srgbClr val="1B248F"/>
                </a:solidFill>
                <a:latin typeface="Daytona" panose="020B0604030500040204" pitchFamily="34" charset="0"/>
              </a:rPr>
              <a:t>Fase </a:t>
            </a:r>
            <a:r>
              <a:rPr lang="en-US" sz="2400" b="1" dirty="0">
                <a:solidFill>
                  <a:srgbClr val="1B248F"/>
                </a:solidFill>
                <a:latin typeface="Daytona" panose="020B0604030500040204" pitchFamily="34" charset="0"/>
              </a:rPr>
              <a:t>2</a:t>
            </a:r>
            <a:r>
              <a:rPr lang="en-US" sz="2400" b="1">
                <a:solidFill>
                  <a:srgbClr val="1B248F"/>
                </a:solidFill>
                <a:latin typeface="Daytona" panose="020B0604030500040204" pitchFamily="34" charset="0"/>
              </a:rPr>
              <a:t>, uge </a:t>
            </a:r>
            <a:r>
              <a:rPr lang="en-US" sz="2400" b="1" dirty="0">
                <a:solidFill>
                  <a:srgbClr val="1B248F"/>
                </a:solidFill>
                <a:latin typeface="Daytona" panose="020B0604030500040204" pitchFamily="34" charset="0"/>
              </a:rPr>
              <a:t>4-8</a:t>
            </a:r>
            <a:endParaRPr lang="en-US" sz="2000" b="1" dirty="0">
              <a:solidFill>
                <a:srgbClr val="1B248F"/>
              </a:solidFill>
              <a:latin typeface="Daytona" panose="020B0604030500040204" pitchFamily="34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07A7B8E9-0402-42EF-B9A3-1A52D0C3A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56" y="2263965"/>
            <a:ext cx="4067175" cy="1933575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790A2923-8F3D-4097-91D0-C9CC6E78F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56" y="4609546"/>
            <a:ext cx="4086225" cy="1628775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23FA870E-0635-494E-8B34-354DB3F9D6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307" y="2263965"/>
            <a:ext cx="2903782" cy="4042520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BB845619-2AF8-47D9-B455-15868ADE2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8239" y="2263965"/>
            <a:ext cx="3060433" cy="3979936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1D0A4921-E781-80EB-2411-087B9A607655}"/>
              </a:ext>
            </a:extLst>
          </p:cNvPr>
          <p:cNvSpPr txBox="1"/>
          <p:nvPr/>
        </p:nvSpPr>
        <p:spPr>
          <a:xfrm>
            <a:off x="435656" y="487357"/>
            <a:ext cx="11130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Håndtering: øvelser (PFP)</a:t>
            </a:r>
            <a:endParaRPr lang="en-US" sz="4800" b="1" dirty="0">
              <a:solidFill>
                <a:schemeClr val="bg1"/>
              </a:solidFill>
              <a:latin typeface="Daytona" panose="020B0604030500040204" pitchFamily="34" charset="0"/>
              <a:cs typeface="Daytona Pro Condensed" panose="020F0502020204030204" pitchFamily="34" charset="0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D7F7B2F3-28C1-8D88-F831-8A211E37E0D4}"/>
              </a:ext>
            </a:extLst>
          </p:cNvPr>
          <p:cNvSpPr txBox="1"/>
          <p:nvPr/>
        </p:nvSpPr>
        <p:spPr>
          <a:xfrm>
            <a:off x="3187306" y="6384929"/>
            <a:ext cx="4802001" cy="349702"/>
          </a:xfrm>
          <a:prstGeom prst="rect">
            <a:avLst/>
          </a:prstGeom>
          <a:noFill/>
          <a:ln w="28575">
            <a:solidFill>
              <a:srgbClr val="1B248F"/>
            </a:solidFill>
          </a:ln>
        </p:spPr>
        <p:txBody>
          <a:bodyPr wrap="square" rtlCol="0" anchor="t">
            <a:noAutofit/>
          </a:bodyPr>
          <a:lstStyle/>
          <a:p>
            <a:pPr lvl="0" algn="ctr"/>
            <a:r>
              <a:rPr lang="en-US" sz="2000" b="1" dirty="0">
                <a:solidFill>
                  <a:srgbClr val="1B248F"/>
                </a:solidFill>
                <a:latin typeface="Daytona" panose="020B0604030500040204" pitchFamily="34" charset="0"/>
              </a:rPr>
              <a:t>3 x 12</a:t>
            </a:r>
            <a:r>
              <a:rPr lang="en-US" sz="2000" b="1">
                <a:solidFill>
                  <a:srgbClr val="1B248F"/>
                </a:solidFill>
                <a:latin typeface="Daytona" panose="020B0604030500040204" pitchFamily="34" charset="0"/>
              </a:rPr>
              <a:t>, varighed 2-2-2-2 sek.</a:t>
            </a:r>
            <a:endParaRPr lang="en-US" sz="2000" b="1" dirty="0">
              <a:solidFill>
                <a:srgbClr val="1B248F"/>
              </a:solidFill>
              <a:latin typeface="Daytona" panose="020B0604030500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674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88B7C8D-5C32-4B13-8A3A-668A1D2F0C92}"/>
              </a:ext>
            </a:extLst>
          </p:cNvPr>
          <p:cNvSpPr/>
          <p:nvPr/>
        </p:nvSpPr>
        <p:spPr>
          <a:xfrm rot="21449961">
            <a:off x="-124527" y="-674392"/>
            <a:ext cx="12437465" cy="2256097"/>
          </a:xfrm>
          <a:prstGeom prst="rect">
            <a:avLst/>
          </a:prstGeom>
          <a:solidFill>
            <a:srgbClr val="1B248F"/>
          </a:solidFill>
          <a:ln w="50800">
            <a:solidFill>
              <a:srgbClr val="1B2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16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80305F9-0BF3-4AC5-BEA8-4919B41FFAF2}"/>
              </a:ext>
            </a:extLst>
          </p:cNvPr>
          <p:cNvSpPr txBox="1"/>
          <p:nvPr/>
        </p:nvSpPr>
        <p:spPr>
          <a:xfrm>
            <a:off x="435657" y="487357"/>
            <a:ext cx="825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I dag</a:t>
            </a:r>
            <a:endParaRPr lang="en-US" sz="4800" b="1" dirty="0">
              <a:solidFill>
                <a:schemeClr val="bg1"/>
              </a:solidFill>
              <a:latin typeface="Daytona" panose="020B0604030500040204" pitchFamily="34" charset="0"/>
              <a:cs typeface="Daytona Pro Condensed" panose="020F0502020204030204" pitchFamily="34" charset="0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130A7BC5-BB6A-43AF-A4D3-520CB10EA53C}"/>
              </a:ext>
            </a:extLst>
          </p:cNvPr>
          <p:cNvSpPr txBox="1"/>
          <p:nvPr/>
        </p:nvSpPr>
        <p:spPr>
          <a:xfrm>
            <a:off x="281368" y="2541571"/>
            <a:ext cx="11625673" cy="2246781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t">
            <a:noAutofit/>
          </a:bodyPr>
          <a:lstStyle/>
          <a:p>
            <a:pPr marL="514350" lvl="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26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Kort</a:t>
            </a:r>
            <a:r>
              <a:rPr lang="en-US" sz="2600" b="1" dirty="0">
                <a:solidFill>
                  <a:srgbClr val="1B248F"/>
                </a:solidFill>
                <a:latin typeface="Daytona" panose="020B0604030500040204" pitchFamily="34" charset="0"/>
              </a:rPr>
              <a:t> om de </a:t>
            </a:r>
            <a:r>
              <a:rPr lang="en-US" sz="26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mest</a:t>
            </a:r>
            <a:r>
              <a:rPr lang="en-US" sz="2600" b="1" dirty="0">
                <a:solidFill>
                  <a:srgbClr val="1B248F"/>
                </a:solidFill>
                <a:latin typeface="Daytona" panose="020B0604030500040204" pitchFamily="34" charset="0"/>
              </a:rPr>
              <a:t> </a:t>
            </a:r>
            <a:r>
              <a:rPr lang="en-US" sz="26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hyppige</a:t>
            </a:r>
            <a:r>
              <a:rPr lang="en-US" sz="2600" b="1" dirty="0">
                <a:solidFill>
                  <a:srgbClr val="1B248F"/>
                </a:solidFill>
                <a:latin typeface="Daytona" panose="020B0604030500040204" pitchFamily="34" charset="0"/>
              </a:rPr>
              <a:t> </a:t>
            </a:r>
            <a:r>
              <a:rPr lang="en-US" sz="26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tilstande</a:t>
            </a:r>
            <a:endParaRPr lang="en-US" sz="2600" b="1" dirty="0">
              <a:solidFill>
                <a:srgbClr val="1B248F"/>
              </a:solidFill>
              <a:latin typeface="Daytona" panose="020B0604030500040204" pitchFamily="34" charset="0"/>
            </a:endParaRPr>
          </a:p>
          <a:p>
            <a:pPr marL="514350" lvl="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26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Udredning</a:t>
            </a:r>
            <a:r>
              <a:rPr lang="en-US" sz="2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: </a:t>
            </a:r>
            <a:r>
              <a:rPr lang="en-US" sz="26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Ananmese</a:t>
            </a:r>
            <a:r>
              <a:rPr lang="en-US" sz="2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, </a:t>
            </a:r>
            <a:r>
              <a:rPr lang="en-US" sz="26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klinisk</a:t>
            </a:r>
            <a:r>
              <a:rPr lang="en-US" sz="2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undersøgelse</a:t>
            </a:r>
            <a:r>
              <a:rPr lang="en-US" sz="2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, scanning, </a:t>
            </a:r>
            <a:r>
              <a:rPr lang="en-US" sz="26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røde</a:t>
            </a:r>
            <a:r>
              <a:rPr lang="en-US" sz="2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 flag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26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Håndtering</a:t>
            </a:r>
            <a:r>
              <a:rPr lang="en-US" sz="2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: </a:t>
            </a:r>
            <a:r>
              <a:rPr lang="en-US" sz="26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Behandling</a:t>
            </a:r>
            <a:r>
              <a:rPr lang="en-US" sz="2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 og </a:t>
            </a:r>
            <a:r>
              <a:rPr lang="en-US" sz="26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Daytona" panose="020B0604030500040204" pitchFamily="34" charset="0"/>
              </a:rPr>
              <a:t>forløb</a:t>
            </a:r>
            <a:endParaRPr lang="en-US" sz="2600" b="1" dirty="0">
              <a:solidFill>
                <a:schemeClr val="accent1">
                  <a:lumMod val="20000"/>
                  <a:lumOff val="80000"/>
                </a:schemeClr>
              </a:solidFill>
              <a:latin typeface="Daytona" panose="020B0604030500040204" pitchFamily="34" charset="0"/>
            </a:endParaRPr>
          </a:p>
          <a:p>
            <a:pPr marL="514350" lvl="0" indent="-514350">
              <a:lnSpc>
                <a:spcPct val="200000"/>
              </a:lnSpc>
              <a:buFont typeface="+mj-lt"/>
              <a:buAutoNum type="arabicPeriod"/>
            </a:pPr>
            <a:endParaRPr lang="en-US" sz="2600" b="1" dirty="0">
              <a:solidFill>
                <a:srgbClr val="1B248F"/>
              </a:solidFill>
              <a:latin typeface="Daytona" panose="020B0604030500040204" pitchFamily="34" charset="0"/>
            </a:endParaRPr>
          </a:p>
          <a:p>
            <a:pPr marL="514350" lvl="0" indent="-514350">
              <a:lnSpc>
                <a:spcPct val="200000"/>
              </a:lnSpc>
              <a:buFont typeface="+mj-lt"/>
              <a:buAutoNum type="arabicPeriod"/>
            </a:pPr>
            <a:endParaRPr lang="en-US" sz="2600" b="1" dirty="0">
              <a:solidFill>
                <a:srgbClr val="1B248F"/>
              </a:solidFill>
              <a:latin typeface="Daytona" panose="020B0604030500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1521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88B7C8D-5C32-4B13-8A3A-668A1D2F0C92}"/>
              </a:ext>
            </a:extLst>
          </p:cNvPr>
          <p:cNvSpPr/>
          <p:nvPr/>
        </p:nvSpPr>
        <p:spPr>
          <a:xfrm rot="21449961">
            <a:off x="-124527" y="-674392"/>
            <a:ext cx="12437465" cy="2256097"/>
          </a:xfrm>
          <a:prstGeom prst="rect">
            <a:avLst/>
          </a:prstGeom>
          <a:solidFill>
            <a:srgbClr val="1B248F"/>
          </a:solidFill>
          <a:ln w="50800">
            <a:solidFill>
              <a:srgbClr val="1B2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16"/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58D1F41C-1C95-488B-8D7E-146B5AB0671F}"/>
              </a:ext>
            </a:extLst>
          </p:cNvPr>
          <p:cNvSpPr txBox="1"/>
          <p:nvPr/>
        </p:nvSpPr>
        <p:spPr>
          <a:xfrm>
            <a:off x="4536432" y="1525625"/>
            <a:ext cx="3518997" cy="652667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t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400" b="1">
                <a:solidFill>
                  <a:srgbClr val="1B248F"/>
                </a:solidFill>
                <a:latin typeface="Daytona" panose="020B0604030500040204" pitchFamily="34" charset="0"/>
              </a:rPr>
              <a:t>Fase </a:t>
            </a:r>
            <a:r>
              <a:rPr lang="en-US" sz="2400" b="1" dirty="0">
                <a:solidFill>
                  <a:srgbClr val="1B248F"/>
                </a:solidFill>
                <a:latin typeface="Daytona" panose="020B0604030500040204" pitchFamily="34" charset="0"/>
              </a:rPr>
              <a:t>2</a:t>
            </a:r>
            <a:r>
              <a:rPr lang="en-US" sz="2400" b="1">
                <a:solidFill>
                  <a:srgbClr val="1B248F"/>
                </a:solidFill>
                <a:latin typeface="Daytona" panose="020B0604030500040204" pitchFamily="34" charset="0"/>
              </a:rPr>
              <a:t>, uge </a:t>
            </a:r>
            <a:r>
              <a:rPr lang="en-US" sz="2400" b="1" dirty="0">
                <a:solidFill>
                  <a:srgbClr val="1B248F"/>
                </a:solidFill>
                <a:latin typeface="Daytona" panose="020B0604030500040204" pitchFamily="34" charset="0"/>
              </a:rPr>
              <a:t>8-12</a:t>
            </a:r>
            <a:endParaRPr lang="en-US" sz="2000" b="1" dirty="0">
              <a:solidFill>
                <a:srgbClr val="1B248F"/>
              </a:solidFill>
              <a:latin typeface="Daytona" panose="020B0604030500040204" pitchFamily="34" charset="0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5CAA6B04-5E00-4544-9950-F7CFAD61DA95}"/>
              </a:ext>
            </a:extLst>
          </p:cNvPr>
          <p:cNvSpPr txBox="1"/>
          <p:nvPr/>
        </p:nvSpPr>
        <p:spPr>
          <a:xfrm>
            <a:off x="3187306" y="6384929"/>
            <a:ext cx="4802001" cy="349702"/>
          </a:xfrm>
          <a:prstGeom prst="rect">
            <a:avLst/>
          </a:prstGeom>
          <a:noFill/>
          <a:ln w="28575">
            <a:solidFill>
              <a:srgbClr val="1B248F"/>
            </a:solidFill>
          </a:ln>
        </p:spPr>
        <p:txBody>
          <a:bodyPr wrap="square" rtlCol="0" anchor="t">
            <a:noAutofit/>
          </a:bodyPr>
          <a:lstStyle/>
          <a:p>
            <a:pPr lvl="0" algn="ctr"/>
            <a:r>
              <a:rPr lang="en-US" sz="2000" b="1" dirty="0">
                <a:solidFill>
                  <a:srgbClr val="1B248F"/>
                </a:solidFill>
                <a:latin typeface="Daytona" panose="020B0604030500040204" pitchFamily="34" charset="0"/>
              </a:rPr>
              <a:t>3 x 12</a:t>
            </a:r>
            <a:r>
              <a:rPr lang="en-US" sz="2000" b="1">
                <a:solidFill>
                  <a:srgbClr val="1B248F"/>
                </a:solidFill>
                <a:latin typeface="Daytona" panose="020B0604030500040204" pitchFamily="34" charset="0"/>
              </a:rPr>
              <a:t>, varighed 2-2-2-2 sek.</a:t>
            </a:r>
            <a:endParaRPr lang="en-US" sz="2000" b="1" dirty="0">
              <a:solidFill>
                <a:srgbClr val="1B248F"/>
              </a:solidFill>
              <a:latin typeface="Daytona" panose="020B0604030500040204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870D6341-8A2D-4540-BDE6-FCF2E062E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27" y="2178292"/>
            <a:ext cx="2785567" cy="4089158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0AB1A3B1-D754-417D-8D37-E5FDC564E3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493"/>
          <a:stretch/>
        </p:blipFill>
        <p:spPr>
          <a:xfrm>
            <a:off x="8231098" y="3906550"/>
            <a:ext cx="3792112" cy="2951450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4AC7C66E-55C3-4895-BBD9-1FCCD67E06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0285" y="3642557"/>
            <a:ext cx="4252040" cy="2637593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8EB3907A-C929-4849-9F45-C2D0D40457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3924"/>
          <a:stretch/>
        </p:blipFill>
        <p:spPr>
          <a:xfrm>
            <a:off x="8231098" y="1342928"/>
            <a:ext cx="3777375" cy="2419175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E5386EE6-E9D9-54BD-7301-E4F7FFCF20A2}"/>
              </a:ext>
            </a:extLst>
          </p:cNvPr>
          <p:cNvSpPr txBox="1"/>
          <p:nvPr/>
        </p:nvSpPr>
        <p:spPr>
          <a:xfrm>
            <a:off x="435656" y="487357"/>
            <a:ext cx="11130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Håndtering: øvelser (PFP)</a:t>
            </a:r>
            <a:endParaRPr lang="en-US" sz="4800" b="1" dirty="0">
              <a:solidFill>
                <a:schemeClr val="bg1"/>
              </a:solidFill>
              <a:latin typeface="Daytona" panose="020B0604030500040204" pitchFamily="34" charset="0"/>
              <a:cs typeface="Daytona Pro Condensed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337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88B7C8D-5C32-4B13-8A3A-668A1D2F0C92}"/>
              </a:ext>
            </a:extLst>
          </p:cNvPr>
          <p:cNvSpPr/>
          <p:nvPr/>
        </p:nvSpPr>
        <p:spPr>
          <a:xfrm rot="21449961">
            <a:off x="-124527" y="-674392"/>
            <a:ext cx="12437465" cy="2256097"/>
          </a:xfrm>
          <a:prstGeom prst="rect">
            <a:avLst/>
          </a:prstGeom>
          <a:solidFill>
            <a:srgbClr val="1B248F"/>
          </a:solidFill>
          <a:ln w="50800">
            <a:solidFill>
              <a:srgbClr val="1B2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16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80305F9-0BF3-4AC5-BEA8-4919B41FFAF2}"/>
              </a:ext>
            </a:extLst>
          </p:cNvPr>
          <p:cNvSpPr txBox="1"/>
          <p:nvPr/>
        </p:nvSpPr>
        <p:spPr>
          <a:xfrm>
            <a:off x="435657" y="269632"/>
            <a:ext cx="12008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Måle ændringer: kliniske test</a:t>
            </a:r>
            <a:endParaRPr lang="en-US" sz="4800" b="1" dirty="0">
              <a:solidFill>
                <a:schemeClr val="bg1"/>
              </a:solidFill>
              <a:latin typeface="Daytona" panose="020B0604030500040204" pitchFamily="34" charset="0"/>
              <a:cs typeface="Daytona Pro Condensed" panose="020F0502020204030204" pitchFamily="34" charset="0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130A7BC5-BB6A-43AF-A4D3-520CB10EA53C}"/>
              </a:ext>
            </a:extLst>
          </p:cNvPr>
          <p:cNvSpPr txBox="1"/>
          <p:nvPr/>
        </p:nvSpPr>
        <p:spPr>
          <a:xfrm>
            <a:off x="973680" y="4695901"/>
            <a:ext cx="9606989" cy="2246781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t">
            <a:noAutofit/>
          </a:bodyPr>
          <a:lstStyle/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1B248F"/>
                </a:solidFill>
                <a:latin typeface="Daytona" panose="020B0604030500040204" pitchFamily="34" charset="0"/>
              </a:rPr>
              <a:t>‘Anterior </a:t>
            </a:r>
            <a:r>
              <a:rPr lang="en-US" sz="2000" b="1" dirty="0">
                <a:solidFill>
                  <a:srgbClr val="1B248F"/>
                </a:solidFill>
                <a:latin typeface="Daytona" panose="020B0604030500040204" pitchFamily="34" charset="0"/>
              </a:rPr>
              <a:t>knee pain </a:t>
            </a:r>
            <a:r>
              <a:rPr lang="en-US" sz="2000" b="1">
                <a:solidFill>
                  <a:srgbClr val="1B248F"/>
                </a:solidFill>
                <a:latin typeface="Daytona" panose="020B0604030500040204" pitchFamily="34" charset="0"/>
              </a:rPr>
              <a:t>provocation test’</a:t>
            </a:r>
            <a:endParaRPr lang="en-US" sz="2000" b="1" dirty="0">
              <a:solidFill>
                <a:srgbClr val="1B248F"/>
              </a:solidFill>
              <a:latin typeface="Daytona" panose="020B0604030500040204" pitchFamily="34" charset="0"/>
            </a:endParaRPr>
          </a:p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1B248F"/>
                </a:solidFill>
                <a:latin typeface="Daytona" panose="020B0604030500040204" pitchFamily="34" charset="0"/>
              </a:rPr>
              <a:t>45 sekunder, NRS 0-10 før og efter</a:t>
            </a:r>
          </a:p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1B248F"/>
              </a:solidFill>
              <a:latin typeface="Daytona" panose="020B0604030500040204" pitchFamily="34" charset="0"/>
            </a:endParaRPr>
          </a:p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B248F"/>
                </a:solidFill>
                <a:latin typeface="Daytona" panose="020B0604030500040204" pitchFamily="34" charset="0"/>
              </a:rPr>
              <a:t>PFP </a:t>
            </a:r>
            <a:r>
              <a:rPr lang="en-US" sz="2000" b="1">
                <a:solidFill>
                  <a:srgbClr val="1B248F"/>
                </a:solidFill>
                <a:latin typeface="Daytona" panose="020B0604030500040204" pitchFamily="34" charset="0"/>
              </a:rPr>
              <a:t>= smerter, </a:t>
            </a:r>
            <a:r>
              <a:rPr lang="en-US" sz="2000" b="1" dirty="0">
                <a:solidFill>
                  <a:srgbClr val="1B248F"/>
                </a:solidFill>
                <a:latin typeface="Daytona" panose="020B0604030500040204" pitchFamily="34" charset="0"/>
              </a:rPr>
              <a:t>KOOS-sport, KOOS-pain</a:t>
            </a:r>
          </a:p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1B248F"/>
                </a:solidFill>
                <a:latin typeface="Daytona" panose="020B0604030500040204" pitchFamily="34" charset="0"/>
              </a:rPr>
              <a:t>OS </a:t>
            </a:r>
            <a:r>
              <a:rPr lang="en-US" sz="2000" b="1" dirty="0">
                <a:solidFill>
                  <a:srgbClr val="1B248F"/>
                </a:solidFill>
                <a:latin typeface="Daytona" panose="020B0604030500040204" pitchFamily="34" charset="0"/>
              </a:rPr>
              <a:t>= KOOS-sport, KOOS-QoL</a:t>
            </a:r>
            <a:br>
              <a:rPr lang="en-US" sz="2000" b="1" dirty="0">
                <a:solidFill>
                  <a:srgbClr val="1B248F"/>
                </a:solidFill>
                <a:latin typeface="Daytona" panose="020B0604030500040204" pitchFamily="34" charset="0"/>
              </a:rPr>
            </a:br>
            <a:endParaRPr lang="en-US" sz="2000" b="1" dirty="0">
              <a:solidFill>
                <a:srgbClr val="1B248F"/>
              </a:solidFill>
              <a:latin typeface="Daytona" panose="020B060403050004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89ADD0C5-DDCB-425E-B937-2A6E033F8E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 t="11150" r="19200" b="13251"/>
          <a:stretch/>
        </p:blipFill>
        <p:spPr>
          <a:xfrm>
            <a:off x="7403859" y="1100629"/>
            <a:ext cx="3738261" cy="5607392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03294919-D97D-46DE-B49B-A61E3C713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979" y="1618608"/>
            <a:ext cx="6110767" cy="2543817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4384167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88B7C8D-5C32-4B13-8A3A-668A1D2F0C92}"/>
              </a:ext>
            </a:extLst>
          </p:cNvPr>
          <p:cNvSpPr/>
          <p:nvPr/>
        </p:nvSpPr>
        <p:spPr>
          <a:xfrm rot="21449961">
            <a:off x="-124527" y="-674392"/>
            <a:ext cx="12437465" cy="2256097"/>
          </a:xfrm>
          <a:prstGeom prst="rect">
            <a:avLst/>
          </a:prstGeom>
          <a:solidFill>
            <a:srgbClr val="1B248F"/>
          </a:solidFill>
          <a:ln w="50800">
            <a:solidFill>
              <a:srgbClr val="1B2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16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130A7BC5-BB6A-43AF-A4D3-520CB10EA53C}"/>
              </a:ext>
            </a:extLst>
          </p:cNvPr>
          <p:cNvSpPr txBox="1"/>
          <p:nvPr/>
        </p:nvSpPr>
        <p:spPr>
          <a:xfrm>
            <a:off x="435657" y="2134417"/>
            <a:ext cx="9606989" cy="2246781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t">
            <a:noAutofit/>
          </a:bodyPr>
          <a:lstStyle/>
          <a:p>
            <a:pPr lvl="0">
              <a:lnSpc>
                <a:spcPct val="120000"/>
              </a:lnSpc>
            </a:pPr>
            <a:r>
              <a:rPr lang="en-US" sz="2800" b="1">
                <a:solidFill>
                  <a:srgbClr val="1B248F"/>
                </a:solidFill>
                <a:latin typeface="Daytona" panose="020B0604030500040204" pitchFamily="34" charset="0"/>
              </a:rPr>
              <a:t>Isometrisk styrke i knæekstenstion</a:t>
            </a:r>
            <a:endParaRPr lang="en-US" sz="2800" b="1" dirty="0">
              <a:solidFill>
                <a:srgbClr val="1B248F"/>
              </a:solidFill>
              <a:latin typeface="Daytona" panose="020B0604030500040204" pitchFamily="34" charset="0"/>
            </a:endParaRPr>
          </a:p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B248F"/>
                </a:solidFill>
                <a:latin typeface="Daytona" panose="020B0604030500040204" pitchFamily="34" charset="0"/>
              </a:rPr>
              <a:t>NRS 0-10 = KOOS-QoL, TSK-17 (OSD/SLJ), Doppler</a:t>
            </a:r>
          </a:p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B248F"/>
                </a:solidFill>
                <a:latin typeface="Daytona" panose="020B0604030500040204" pitchFamily="34" charset="0"/>
              </a:rPr>
              <a:t>Nm/kg </a:t>
            </a:r>
            <a:r>
              <a:rPr lang="en-US" sz="2000" b="1">
                <a:solidFill>
                  <a:srgbClr val="1B248F"/>
                </a:solidFill>
                <a:latin typeface="Daytona" panose="020B0604030500040204" pitchFamily="34" charset="0"/>
              </a:rPr>
              <a:t>= Smerter 24timer, tilfredshed med sport (OS)</a:t>
            </a:r>
            <a:br>
              <a:rPr lang="en-US" sz="2000" b="1" dirty="0">
                <a:solidFill>
                  <a:srgbClr val="1B248F"/>
                </a:solidFill>
                <a:latin typeface="Daytona" panose="020B0604030500040204" pitchFamily="34" charset="0"/>
              </a:rPr>
            </a:br>
            <a:endParaRPr lang="en-US" sz="2000" b="1" dirty="0">
              <a:solidFill>
                <a:srgbClr val="1B248F"/>
              </a:solidFill>
              <a:latin typeface="Daytona" panose="020B0604030500040204" pitchFamily="34" charset="0"/>
            </a:endParaRPr>
          </a:p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1B248F"/>
                </a:solidFill>
                <a:latin typeface="Daytona" panose="020B0604030500040204" pitchFamily="34" charset="0"/>
              </a:rPr>
              <a:t>Normaliser til vægtstangs arm og kropsvægt</a:t>
            </a:r>
            <a:endParaRPr lang="en-US" sz="2000" b="1" dirty="0">
              <a:solidFill>
                <a:srgbClr val="1B248F"/>
              </a:solidFill>
              <a:latin typeface="Daytona" panose="020B0604030500040204" pitchFamily="34" charset="0"/>
            </a:endParaRPr>
          </a:p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1B248F"/>
                </a:solidFill>
                <a:latin typeface="Daytona" panose="020B0604030500040204" pitchFamily="34" charset="0"/>
              </a:rPr>
              <a:t>Femur vinkelret udfra briks</a:t>
            </a:r>
          </a:p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1B248F"/>
                </a:solidFill>
                <a:latin typeface="Daytona" panose="020B0604030500040204" pitchFamily="34" charset="0"/>
              </a:rPr>
              <a:t>60° knæ fleksion</a:t>
            </a:r>
            <a:endParaRPr lang="en-US" sz="2000" b="1" dirty="0">
              <a:solidFill>
                <a:srgbClr val="1B248F"/>
              </a:solidFill>
              <a:latin typeface="Daytona" panose="020B0604030500040204" pitchFamily="34" charset="0"/>
            </a:endParaRPr>
          </a:p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1B248F"/>
                </a:solidFill>
                <a:latin typeface="Daytona" panose="020B0604030500040204" pitchFamily="34" charset="0"/>
              </a:rPr>
              <a:t>Bæltets trækningretning er 90°</a:t>
            </a:r>
            <a:endParaRPr lang="en-US" sz="2000" b="1" dirty="0">
              <a:solidFill>
                <a:srgbClr val="1B248F"/>
              </a:solidFill>
              <a:latin typeface="Daytona" panose="020B0604030500040204" pitchFamily="34" charset="0"/>
            </a:endParaRPr>
          </a:p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1B248F"/>
                </a:solidFill>
                <a:latin typeface="Daytona" panose="020B0604030500040204" pitchFamily="34" charset="0"/>
              </a:rPr>
              <a:t>5 sekunder med maksimal kraft </a:t>
            </a:r>
          </a:p>
          <a:p>
            <a:pPr lvl="0">
              <a:lnSpc>
                <a:spcPct val="120000"/>
              </a:lnSpc>
            </a:pPr>
            <a:r>
              <a:rPr lang="en-US" sz="2000" b="1">
                <a:solidFill>
                  <a:srgbClr val="1B248F"/>
                </a:solidFill>
                <a:latin typeface="Daytona" panose="020B0604030500040204" pitchFamily="34" charset="0"/>
              </a:rPr>
              <a:t>    (ingen spark eller eksplosiv)</a:t>
            </a:r>
            <a:br>
              <a:rPr lang="en-US" sz="2000" b="1" dirty="0">
                <a:solidFill>
                  <a:srgbClr val="1B248F"/>
                </a:solidFill>
                <a:latin typeface="Daytona" panose="020B0604030500040204" pitchFamily="34" charset="0"/>
              </a:rPr>
            </a:br>
            <a:endParaRPr lang="en-US" sz="2000" b="1" dirty="0">
              <a:solidFill>
                <a:srgbClr val="1B248F"/>
              </a:solidFill>
              <a:latin typeface="Daytona" panose="020B060403050004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46D07339-8421-4403-85A6-EBE04EC09AA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68"/>
          <a:stretch/>
        </p:blipFill>
        <p:spPr bwMode="auto">
          <a:xfrm>
            <a:off x="9724068" y="4185617"/>
            <a:ext cx="2283609" cy="25045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CFA37D9C-1F2E-48D8-AAA4-DD3EB6A72043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84238" y="4343164"/>
            <a:ext cx="2123440" cy="23469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Billede 10" descr="Et billede, der indeholder person&#10;&#10;Automatisk genereret beskrivelse">
            <a:extLst>
              <a:ext uri="{FF2B5EF4-FFF2-40B4-BE49-F238E27FC236}">
                <a16:creationId xmlns:a16="http://schemas.microsoft.com/office/drawing/2014/main" id="{B03165EF-87E5-451C-AC4A-AC1E961DED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9" t="28907" r="4455"/>
          <a:stretch/>
        </p:blipFill>
        <p:spPr>
          <a:xfrm>
            <a:off x="9735987" y="1028047"/>
            <a:ext cx="2271690" cy="3001385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D391457C-0121-15CA-7930-9254F06F7042}"/>
              </a:ext>
            </a:extLst>
          </p:cNvPr>
          <p:cNvSpPr txBox="1"/>
          <p:nvPr/>
        </p:nvSpPr>
        <p:spPr>
          <a:xfrm>
            <a:off x="435657" y="269632"/>
            <a:ext cx="12008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Måle ændringer: kliniske test</a:t>
            </a:r>
            <a:endParaRPr lang="en-US" sz="4800" b="1" dirty="0">
              <a:solidFill>
                <a:schemeClr val="bg1"/>
              </a:solidFill>
              <a:latin typeface="Daytona" panose="020B0604030500040204" pitchFamily="34" charset="0"/>
              <a:cs typeface="Daytona Pro Condensed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9849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88B7C8D-5C32-4B13-8A3A-668A1D2F0C92}"/>
              </a:ext>
            </a:extLst>
          </p:cNvPr>
          <p:cNvSpPr/>
          <p:nvPr/>
        </p:nvSpPr>
        <p:spPr>
          <a:xfrm rot="21449961">
            <a:off x="-124527" y="-674392"/>
            <a:ext cx="12437465" cy="2256097"/>
          </a:xfrm>
          <a:prstGeom prst="rect">
            <a:avLst/>
          </a:prstGeom>
          <a:solidFill>
            <a:srgbClr val="1B248F"/>
          </a:solidFill>
          <a:ln w="50800">
            <a:solidFill>
              <a:srgbClr val="1B2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16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130A7BC5-BB6A-43AF-A4D3-520CB10EA53C}"/>
              </a:ext>
            </a:extLst>
          </p:cNvPr>
          <p:cNvSpPr txBox="1"/>
          <p:nvPr/>
        </p:nvSpPr>
        <p:spPr>
          <a:xfrm>
            <a:off x="1049879" y="2305609"/>
            <a:ext cx="10964321" cy="2246781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t">
            <a:no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b="1">
                <a:solidFill>
                  <a:srgbClr val="1B248F"/>
                </a:solidFill>
                <a:latin typeface="Daytona" panose="020B0604030500040204" pitchFamily="34" charset="0"/>
              </a:rPr>
              <a:t>Smerte og ‘flare-ups’ (intensitet, frekvens, varighed)</a:t>
            </a:r>
            <a:endParaRPr lang="en-US" sz="2500" b="1" dirty="0">
              <a:solidFill>
                <a:srgbClr val="1B248F"/>
              </a:solidFill>
              <a:latin typeface="Daytona" panose="020B060403050004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b="1">
                <a:solidFill>
                  <a:srgbClr val="1B248F"/>
                </a:solidFill>
                <a:latin typeface="Daytona" panose="020B0604030500040204" pitchFamily="34" charset="0"/>
              </a:rPr>
              <a:t>Deltagelse og præstation i sport</a:t>
            </a:r>
            <a:endParaRPr lang="en-US" sz="2500" b="1" dirty="0">
              <a:solidFill>
                <a:srgbClr val="1B248F"/>
              </a:solidFill>
              <a:latin typeface="Daytona" panose="020B060403050004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b="1">
                <a:solidFill>
                  <a:srgbClr val="1B248F"/>
                </a:solidFill>
                <a:latin typeface="Daytona" panose="020B0604030500040204" pitchFamily="34" charset="0"/>
              </a:rPr>
              <a:t>Acceptabel symptom-tilstand </a:t>
            </a:r>
            <a:r>
              <a:rPr lang="en-US" sz="2500" b="1" dirty="0">
                <a:solidFill>
                  <a:srgbClr val="1B248F"/>
                </a:solidFill>
                <a:latin typeface="Daytona" panose="020B0604030500040204" pitchFamily="34" charset="0"/>
              </a:rPr>
              <a:t>(</a:t>
            </a:r>
            <a:r>
              <a:rPr lang="en-US" sz="2500" b="1">
                <a:solidFill>
                  <a:srgbClr val="1B248F"/>
                </a:solidFill>
                <a:latin typeface="Daytona" panose="020B0604030500040204" pitchFamily="34" charset="0"/>
              </a:rPr>
              <a:t>PASS)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b="1">
                <a:solidFill>
                  <a:srgbClr val="1B248F"/>
                </a:solidFill>
                <a:latin typeface="Daytona" panose="020B0604030500040204" pitchFamily="34" charset="0"/>
              </a:rPr>
              <a:t>Vurdering af patient-udvalgt aktivitet (</a:t>
            </a:r>
            <a:r>
              <a:rPr lang="en-US" sz="2500" b="1" dirty="0">
                <a:solidFill>
                  <a:srgbClr val="1B248F"/>
                </a:solidFill>
                <a:latin typeface="Daytona" panose="020B0604030500040204" pitchFamily="34" charset="0"/>
              </a:rPr>
              <a:t>PS-FS)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rgbClr val="1B248F"/>
                </a:solidFill>
                <a:latin typeface="Daytona" panose="020B0604030500040204" pitchFamily="34" charset="0"/>
              </a:rPr>
              <a:t>KOOS-child (Sport and QoL)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b="1" err="1">
                <a:solidFill>
                  <a:srgbClr val="1B248F"/>
                </a:solidFill>
                <a:latin typeface="Daytona" panose="020B0604030500040204" pitchFamily="34" charset="0"/>
              </a:rPr>
              <a:t>EuroQoL</a:t>
            </a:r>
            <a:r>
              <a:rPr lang="en-US" sz="2500" b="1">
                <a:solidFill>
                  <a:srgbClr val="1B248F"/>
                </a:solidFill>
                <a:latin typeface="Daytona" panose="020B0604030500040204" pitchFamily="34" charset="0"/>
              </a:rPr>
              <a:t> (helbred, smerte, mobilitet, og mentale domæner)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b="1">
                <a:solidFill>
                  <a:srgbClr val="1B248F"/>
                </a:solidFill>
                <a:latin typeface="Daytona" panose="020B0604030500040204" pitchFamily="34" charset="0"/>
              </a:rPr>
              <a:t>Kinesiofobi (Tampa TSK-17)</a:t>
            </a:r>
            <a:endParaRPr lang="en-US" sz="2500" b="1" dirty="0">
              <a:solidFill>
                <a:srgbClr val="1B248F"/>
              </a:solidFill>
              <a:latin typeface="Daytona" panose="020B0604030500040204" pitchFamily="34" charset="0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6DC304C3-6287-168A-B038-F764075F8246}"/>
              </a:ext>
            </a:extLst>
          </p:cNvPr>
          <p:cNvSpPr txBox="1"/>
          <p:nvPr/>
        </p:nvSpPr>
        <p:spPr>
          <a:xfrm>
            <a:off x="435657" y="269632"/>
            <a:ext cx="120088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Måle ændringer: selv-rapporterede måleredskaber</a:t>
            </a:r>
            <a:endParaRPr lang="en-US" sz="4800" b="1" dirty="0">
              <a:solidFill>
                <a:schemeClr val="bg1"/>
              </a:solidFill>
              <a:latin typeface="Daytona" panose="020B0604030500040204" pitchFamily="34" charset="0"/>
              <a:cs typeface="Daytona Pro Condensed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1949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ur, lys&#10;&#10;Automatisk genereret beskrivelse">
            <a:extLst>
              <a:ext uri="{FF2B5EF4-FFF2-40B4-BE49-F238E27FC236}">
                <a16:creationId xmlns:a16="http://schemas.microsoft.com/office/drawing/2014/main" id="{79C91444-6C64-4C94-8E43-0A826EE31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4409239"/>
            <a:ext cx="3069642" cy="765817"/>
          </a:xfrm>
          <a:prstGeom prst="rect">
            <a:avLst/>
          </a:prstGeom>
        </p:spPr>
      </p:pic>
      <p:sp>
        <p:nvSpPr>
          <p:cNvPr id="12" name="Tekstfelt 4">
            <a:extLst>
              <a:ext uri="{FF2B5EF4-FFF2-40B4-BE49-F238E27FC236}">
                <a16:creationId xmlns:a16="http://schemas.microsoft.com/office/drawing/2014/main" id="{13011952-CEF9-4503-87A8-7B7B7A04F3DB}"/>
              </a:ext>
            </a:extLst>
          </p:cNvPr>
          <p:cNvSpPr txBox="1"/>
          <p:nvPr/>
        </p:nvSpPr>
        <p:spPr>
          <a:xfrm>
            <a:off x="119023" y="482231"/>
            <a:ext cx="12044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Thank you for your attention</a:t>
            </a:r>
            <a:endParaRPr lang="en-US" sz="3300" b="1" dirty="0">
              <a:solidFill>
                <a:schemeClr val="bg1"/>
              </a:solidFill>
              <a:latin typeface="Daytona" panose="020B0604030500040204" pitchFamily="34" charset="0"/>
              <a:cs typeface="Daytona Pro Condensed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29FF59-65EB-C3AD-ECCA-E862FE000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23" y="150336"/>
            <a:ext cx="10213841" cy="352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BC8D765-871F-4FA5-B7F1-2918F48C41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412" y="2601418"/>
            <a:ext cx="5651500" cy="4096591"/>
          </a:xfrm>
          <a:prstGeom prst="rect">
            <a:avLst/>
          </a:prstGeom>
        </p:spPr>
      </p:pic>
      <p:pic>
        <p:nvPicPr>
          <p:cNvPr id="2" name="image" descr="{&quot;templafy&quot;:{&quot;id&quot;:&quot;bc7a4940-fd15-4fb0-99c5-6abb4d2fc1d5&quot;}}">
            <a:extLst>
              <a:ext uri="{FF2B5EF4-FFF2-40B4-BE49-F238E27FC236}">
                <a16:creationId xmlns:a16="http://schemas.microsoft.com/office/drawing/2014/main" id="{AD8E6A0C-56FC-9751-64AA-D4D4B5706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71" y="4491056"/>
            <a:ext cx="2178000" cy="684000"/>
          </a:xfrm>
          <a:prstGeom prst="rect">
            <a:avLst/>
          </a:prstGeom>
        </p:spPr>
      </p:pic>
      <p:pic>
        <p:nvPicPr>
          <p:cNvPr id="3" name="Picture 2" descr="DSMF - Dansk Selskab for Medicinsk Fysik - Hospitalsfysiker/Ingeniør til  nuklearmedicin, Hvidovre Hospital">
            <a:extLst>
              <a:ext uri="{FF2B5EF4-FFF2-40B4-BE49-F238E27FC236}">
                <a16:creationId xmlns:a16="http://schemas.microsoft.com/office/drawing/2014/main" id="{72116934-35B7-B951-E179-B1F8640FB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88" y="5752704"/>
            <a:ext cx="1827356" cy="68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B8F804-D2D6-7233-EDE2-AA0134EAED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6559" y="5627077"/>
            <a:ext cx="3578662" cy="162777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C83BE39-4C96-64AB-4B38-C35556A6A473}"/>
              </a:ext>
            </a:extLst>
          </p:cNvPr>
          <p:cNvCxnSpPr/>
          <p:nvPr/>
        </p:nvCxnSpPr>
        <p:spPr>
          <a:xfrm>
            <a:off x="1689100" y="741212"/>
            <a:ext cx="0" cy="6477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9347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88B7C8D-5C32-4B13-8A3A-668A1D2F0C92}"/>
              </a:ext>
            </a:extLst>
          </p:cNvPr>
          <p:cNvSpPr/>
          <p:nvPr/>
        </p:nvSpPr>
        <p:spPr>
          <a:xfrm rot="21449961">
            <a:off x="-124527" y="-674392"/>
            <a:ext cx="12437465" cy="2256097"/>
          </a:xfrm>
          <a:prstGeom prst="rect">
            <a:avLst/>
          </a:prstGeom>
          <a:solidFill>
            <a:srgbClr val="1B248F"/>
          </a:solidFill>
          <a:ln w="50800">
            <a:solidFill>
              <a:srgbClr val="1B2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16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80305F9-0BF3-4AC5-BEA8-4919B41FFAF2}"/>
              </a:ext>
            </a:extLst>
          </p:cNvPr>
          <p:cNvSpPr txBox="1"/>
          <p:nvPr/>
        </p:nvSpPr>
        <p:spPr>
          <a:xfrm>
            <a:off x="435657" y="487357"/>
            <a:ext cx="825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Mine patienter</a:t>
            </a:r>
            <a:endParaRPr lang="en-US" sz="4800" b="1" dirty="0">
              <a:solidFill>
                <a:schemeClr val="bg1"/>
              </a:solidFill>
              <a:latin typeface="Daytona" panose="020B0604030500040204" pitchFamily="34" charset="0"/>
              <a:cs typeface="Daytona Pro Condensed" panose="020F0502020204030204" pitchFamily="34" charset="0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130A7BC5-BB6A-43AF-A4D3-520CB10EA53C}"/>
              </a:ext>
            </a:extLst>
          </p:cNvPr>
          <p:cNvSpPr txBox="1"/>
          <p:nvPr/>
        </p:nvSpPr>
        <p:spPr>
          <a:xfrm>
            <a:off x="435657" y="2160571"/>
            <a:ext cx="12524057" cy="2246781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t">
            <a:noAutofit/>
          </a:bodyPr>
          <a:lstStyle/>
          <a:p>
            <a:pPr marL="457200" lvl="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B248F"/>
                </a:solidFill>
                <a:latin typeface="Daytona" panose="020B0604030500040204" pitchFamily="34" charset="0"/>
              </a:rPr>
              <a:t>90% </a:t>
            </a:r>
            <a:r>
              <a:rPr lang="en-US" sz="24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falder</a:t>
            </a:r>
            <a:r>
              <a:rPr lang="en-US" sz="2400" b="1" dirty="0">
                <a:solidFill>
                  <a:srgbClr val="1B248F"/>
                </a:solidFill>
                <a:latin typeface="Daytona" panose="020B0604030500040204" pitchFamily="34" charset="0"/>
              </a:rPr>
              <a:t> </a:t>
            </a:r>
            <a:r>
              <a:rPr lang="en-US" sz="24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indenfor</a:t>
            </a:r>
            <a:r>
              <a:rPr lang="en-US" sz="2400" b="1" dirty="0">
                <a:solidFill>
                  <a:srgbClr val="1B248F"/>
                </a:solidFill>
                <a:latin typeface="Daytona" panose="020B0604030500040204" pitchFamily="34" charset="0"/>
              </a:rPr>
              <a:t> 3 </a:t>
            </a:r>
            <a:r>
              <a:rPr lang="en-US" sz="24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diagnoser</a:t>
            </a:r>
            <a:r>
              <a:rPr lang="en-US" sz="2400" b="1" dirty="0">
                <a:solidFill>
                  <a:srgbClr val="1B248F"/>
                </a:solidFill>
                <a:latin typeface="Daytona" panose="020B0604030500040204" pitchFamily="34" charset="0"/>
              </a:rPr>
              <a:t>:</a:t>
            </a:r>
          </a:p>
          <a:p>
            <a:pPr marL="914400" lvl="1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B248F"/>
                </a:solidFill>
                <a:highlight>
                  <a:srgbClr val="00FF00"/>
                </a:highlight>
                <a:latin typeface="Daytona" panose="020B0604030500040204" pitchFamily="34" charset="0"/>
              </a:rPr>
              <a:t>Osgood-Schlatter</a:t>
            </a:r>
          </a:p>
          <a:p>
            <a:pPr marL="914400" lvl="1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B248F"/>
                </a:solidFill>
                <a:highlight>
                  <a:srgbClr val="00FF00"/>
                </a:highlight>
                <a:latin typeface="Daytona" panose="020B0604030500040204" pitchFamily="34" charset="0"/>
              </a:rPr>
              <a:t>Sinding-Larsen Johansson</a:t>
            </a:r>
          </a:p>
          <a:p>
            <a:pPr marL="914400" lvl="1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Patellofemorale</a:t>
            </a:r>
            <a:r>
              <a:rPr lang="en-US" sz="2400" b="1" dirty="0">
                <a:solidFill>
                  <a:srgbClr val="1B248F"/>
                </a:solidFill>
                <a:latin typeface="Daytona" panose="020B0604030500040204" pitchFamily="34" charset="0"/>
              </a:rPr>
              <a:t> </a:t>
            </a:r>
            <a:r>
              <a:rPr lang="en-US" sz="24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smerter</a:t>
            </a:r>
            <a:r>
              <a:rPr lang="en-US" sz="2400" b="1" dirty="0">
                <a:solidFill>
                  <a:srgbClr val="1B248F"/>
                </a:solidFill>
                <a:latin typeface="Daytona" panose="020B0604030500040204" pitchFamily="34" charset="0"/>
              </a:rPr>
              <a:t> / ‘</a:t>
            </a:r>
            <a:r>
              <a:rPr lang="en-US" sz="24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Forreste</a:t>
            </a:r>
            <a:r>
              <a:rPr lang="en-US" sz="2400" b="1" dirty="0">
                <a:solidFill>
                  <a:srgbClr val="1B248F"/>
                </a:solidFill>
                <a:latin typeface="Daytona" panose="020B0604030500040204" pitchFamily="34" charset="0"/>
              </a:rPr>
              <a:t> </a:t>
            </a:r>
            <a:r>
              <a:rPr lang="en-US" sz="24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knæsmerter</a:t>
            </a:r>
            <a:r>
              <a:rPr lang="en-US" sz="2400" b="1" dirty="0">
                <a:solidFill>
                  <a:srgbClr val="1B248F"/>
                </a:solidFill>
                <a:latin typeface="Daytona" panose="020B0604030500040204" pitchFamily="34" charset="0"/>
              </a:rPr>
              <a:t>’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B248F"/>
                </a:solidFill>
                <a:latin typeface="Daytona" panose="020B0604030500040204" pitchFamily="34" charset="0"/>
              </a:rPr>
              <a:t>10% </a:t>
            </a:r>
            <a:r>
              <a:rPr lang="en-US" sz="24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ofte</a:t>
            </a:r>
            <a:r>
              <a:rPr lang="en-US" sz="2400" b="1" dirty="0">
                <a:solidFill>
                  <a:srgbClr val="1B248F"/>
                </a:solidFill>
                <a:latin typeface="Daytona" panose="020B0604030500040204" pitchFamily="34" charset="0"/>
              </a:rPr>
              <a:t> </a:t>
            </a:r>
            <a:r>
              <a:rPr lang="en-US" sz="24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henvises</a:t>
            </a:r>
            <a:r>
              <a:rPr lang="en-US" sz="2400" b="1" dirty="0">
                <a:solidFill>
                  <a:srgbClr val="1B248F"/>
                </a:solidFill>
                <a:latin typeface="Daytona" panose="020B0604030500040204" pitchFamily="34" charset="0"/>
              </a:rPr>
              <a:t> </a:t>
            </a:r>
            <a:r>
              <a:rPr lang="en-US" sz="24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videre</a:t>
            </a:r>
            <a:r>
              <a:rPr lang="en-US" sz="2400" b="1" dirty="0">
                <a:solidFill>
                  <a:srgbClr val="1B248F"/>
                </a:solidFill>
                <a:latin typeface="Daytona" panose="020B0604030500040204" pitchFamily="34" charset="0"/>
              </a:rPr>
              <a:t> til </a:t>
            </a:r>
            <a:r>
              <a:rPr lang="en-US" sz="24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børneortopædkirurg</a:t>
            </a:r>
            <a:r>
              <a:rPr lang="en-US" sz="2400" b="1" dirty="0">
                <a:solidFill>
                  <a:srgbClr val="1B248F"/>
                </a:solidFill>
                <a:latin typeface="Daytona" panose="020B0604030500040204" pitchFamily="34" charset="0"/>
              </a:rPr>
              <a:t>/</a:t>
            </a:r>
            <a:r>
              <a:rPr lang="en-US" sz="24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reumatolog</a:t>
            </a:r>
            <a:r>
              <a:rPr lang="en-US" sz="2400" b="1" dirty="0">
                <a:solidFill>
                  <a:srgbClr val="1B248F"/>
                </a:solidFill>
                <a:latin typeface="Daytona" panose="020B0604030500040204" pitchFamily="34" charset="0"/>
              </a:rPr>
              <a:t>/</a:t>
            </a:r>
            <a:r>
              <a:rPr lang="en-US" sz="2400" b="1" dirty="0" err="1">
                <a:solidFill>
                  <a:srgbClr val="1B248F"/>
                </a:solidFill>
                <a:latin typeface="Daytona" panose="020B0604030500040204" pitchFamily="34" charset="0"/>
              </a:rPr>
              <a:t>pædiater</a:t>
            </a:r>
            <a:endParaRPr lang="en-US" sz="2400" b="1" dirty="0">
              <a:solidFill>
                <a:srgbClr val="1B248F"/>
              </a:solidFill>
              <a:latin typeface="Daytona" panose="020B0604030500040204" pitchFamily="34" charset="0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7A2FDF0A-BCC7-5716-EC76-5E26284595D8}"/>
              </a:ext>
            </a:extLst>
          </p:cNvPr>
          <p:cNvSpPr txBox="1"/>
          <p:nvPr/>
        </p:nvSpPr>
        <p:spPr>
          <a:xfrm>
            <a:off x="5665940" y="2961123"/>
            <a:ext cx="10984779" cy="1288039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t">
            <a:noAutofit/>
          </a:bodyPr>
          <a:lstStyle/>
          <a:p>
            <a:pPr lvl="0">
              <a:lnSpc>
                <a:spcPct val="200000"/>
              </a:lnSpc>
            </a:pPr>
            <a:r>
              <a:rPr lang="en-US" sz="3600" b="1">
                <a:solidFill>
                  <a:srgbClr val="1B248F"/>
                </a:solidFill>
                <a:latin typeface="Daytona" panose="020B0604030500040204" pitchFamily="34" charset="0"/>
              </a:rPr>
              <a:t>= Apofysitter</a:t>
            </a:r>
          </a:p>
        </p:txBody>
      </p:sp>
    </p:spTree>
    <p:extLst>
      <p:ext uri="{BB962C8B-B14F-4D97-AF65-F5344CB8AC3E}">
        <p14:creationId xmlns:p14="http://schemas.microsoft.com/office/powerpoint/2010/main" val="3635096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usculoskeletal X-ray - General principles - Bone anatomy">
            <a:extLst>
              <a:ext uri="{FF2B5EF4-FFF2-40B4-BE49-F238E27FC236}">
                <a16:creationId xmlns:a16="http://schemas.microsoft.com/office/drawing/2014/main" id="{D692673D-8754-8C6A-86C9-B9EFD18D0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655" y="1530350"/>
            <a:ext cx="8572500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888B7C8D-5C32-4B13-8A3A-668A1D2F0C92}"/>
              </a:ext>
            </a:extLst>
          </p:cNvPr>
          <p:cNvSpPr/>
          <p:nvPr/>
        </p:nvSpPr>
        <p:spPr>
          <a:xfrm rot="21449961">
            <a:off x="-124527" y="-674392"/>
            <a:ext cx="12437465" cy="2256097"/>
          </a:xfrm>
          <a:prstGeom prst="rect">
            <a:avLst/>
          </a:prstGeom>
          <a:solidFill>
            <a:srgbClr val="1B248F"/>
          </a:solidFill>
          <a:ln w="50800">
            <a:solidFill>
              <a:srgbClr val="1B2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16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80305F9-0BF3-4AC5-BEA8-4919B41FFAF2}"/>
              </a:ext>
            </a:extLst>
          </p:cNvPr>
          <p:cNvSpPr txBox="1"/>
          <p:nvPr/>
        </p:nvSpPr>
        <p:spPr>
          <a:xfrm>
            <a:off x="435657" y="487357"/>
            <a:ext cx="825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Det unge skelet</a:t>
            </a:r>
            <a:endParaRPr lang="en-US" sz="4800" b="1" dirty="0">
              <a:solidFill>
                <a:schemeClr val="bg1"/>
              </a:solidFill>
              <a:latin typeface="Daytona" panose="020B0604030500040204" pitchFamily="34" charset="0"/>
              <a:cs typeface="Daytona Pro Condensed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528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88B7C8D-5C32-4B13-8A3A-668A1D2F0C92}"/>
              </a:ext>
            </a:extLst>
          </p:cNvPr>
          <p:cNvSpPr/>
          <p:nvPr/>
        </p:nvSpPr>
        <p:spPr>
          <a:xfrm rot="21449961">
            <a:off x="-124527" y="-674392"/>
            <a:ext cx="12437465" cy="2256097"/>
          </a:xfrm>
          <a:prstGeom prst="rect">
            <a:avLst/>
          </a:prstGeom>
          <a:solidFill>
            <a:srgbClr val="1B248F"/>
          </a:solidFill>
          <a:ln w="50800">
            <a:solidFill>
              <a:srgbClr val="1B2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16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80305F9-0BF3-4AC5-BEA8-4919B41FFAF2}"/>
              </a:ext>
            </a:extLst>
          </p:cNvPr>
          <p:cNvSpPr txBox="1"/>
          <p:nvPr/>
        </p:nvSpPr>
        <p:spPr>
          <a:xfrm>
            <a:off x="435657" y="487357"/>
            <a:ext cx="825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Det </a:t>
            </a:r>
            <a:r>
              <a:rPr lang="en-US" sz="4800" b="1" dirty="0" err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unge</a:t>
            </a:r>
            <a:r>
              <a:rPr lang="en-US" sz="4800" b="1" dirty="0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skelet</a:t>
            </a:r>
            <a:r>
              <a:rPr lang="en-US" sz="4800" b="1" dirty="0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 (</a:t>
            </a:r>
            <a:r>
              <a:rPr lang="en-US" sz="4800" b="1" dirty="0" err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drenge</a:t>
            </a:r>
            <a:r>
              <a:rPr lang="en-US" sz="4800" b="1" dirty="0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)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B121DAEC-DD48-AC32-A6F0-79E40F8C5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34" y="2090484"/>
            <a:ext cx="12192000" cy="4767516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5B2EC72C-231A-7412-CA63-D9941EF68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34" y="1885569"/>
            <a:ext cx="4075092" cy="409829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A83B3BB3-894C-86B8-6BC3-C3D71131C341}"/>
              </a:ext>
            </a:extLst>
          </p:cNvPr>
          <p:cNvSpPr txBox="1"/>
          <p:nvPr/>
        </p:nvSpPr>
        <p:spPr>
          <a:xfrm>
            <a:off x="10048840" y="6519446"/>
            <a:ext cx="62929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>
                <a:solidFill>
                  <a:srgbClr val="1B248F"/>
                </a:solidFill>
                <a:latin typeface="Daytona" panose="020B0604030500040204" pitchFamily="34" charset="0"/>
              </a:rPr>
              <a:t>Angela Jackson 2023</a:t>
            </a:r>
            <a:endParaRPr lang="da-DK" sz="1600" dirty="0">
              <a:solidFill>
                <a:srgbClr val="1B248F"/>
              </a:solidFill>
              <a:latin typeface="Daytona" panose="020B0604030500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264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e 19">
            <a:extLst>
              <a:ext uri="{FF2B5EF4-FFF2-40B4-BE49-F238E27FC236}">
                <a16:creationId xmlns:a16="http://schemas.microsoft.com/office/drawing/2014/main" id="{8F859B63-D060-8B1C-1E6A-A5658BA19952}"/>
              </a:ext>
            </a:extLst>
          </p:cNvPr>
          <p:cNvGrpSpPr/>
          <p:nvPr/>
        </p:nvGrpSpPr>
        <p:grpSpPr>
          <a:xfrm rot="635470">
            <a:off x="3514958" y="2887868"/>
            <a:ext cx="4965710" cy="2316185"/>
            <a:chOff x="706989" y="2022777"/>
            <a:chExt cx="8820150" cy="3952875"/>
          </a:xfrm>
        </p:grpSpPr>
        <p:pic>
          <p:nvPicPr>
            <p:cNvPr id="9" name="Billede 8">
              <a:extLst>
                <a:ext uri="{FF2B5EF4-FFF2-40B4-BE49-F238E27FC236}">
                  <a16:creationId xmlns:a16="http://schemas.microsoft.com/office/drawing/2014/main" id="{09652B71-681A-CE15-279B-E28626F10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6989" y="2022777"/>
              <a:ext cx="8820150" cy="3952875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</p:pic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0139CEE5-1980-B947-1BB7-C4E575A5BCF8}"/>
                </a:ext>
              </a:extLst>
            </p:cNvPr>
            <p:cNvSpPr/>
            <p:nvPr/>
          </p:nvSpPr>
          <p:spPr>
            <a:xfrm>
              <a:off x="8014332" y="5102284"/>
              <a:ext cx="1501377" cy="8619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4" name="Rektangel 3">
            <a:extLst>
              <a:ext uri="{FF2B5EF4-FFF2-40B4-BE49-F238E27FC236}">
                <a16:creationId xmlns:a16="http://schemas.microsoft.com/office/drawing/2014/main" id="{888B7C8D-5C32-4B13-8A3A-668A1D2F0C92}"/>
              </a:ext>
            </a:extLst>
          </p:cNvPr>
          <p:cNvSpPr/>
          <p:nvPr/>
        </p:nvSpPr>
        <p:spPr>
          <a:xfrm rot="21449961">
            <a:off x="-124527" y="-674392"/>
            <a:ext cx="12437465" cy="2256097"/>
          </a:xfrm>
          <a:prstGeom prst="rect">
            <a:avLst/>
          </a:prstGeom>
          <a:solidFill>
            <a:srgbClr val="1B248F"/>
          </a:solidFill>
          <a:ln w="50800">
            <a:solidFill>
              <a:srgbClr val="1B2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16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B2EC72C-231A-7412-CA63-D9941EF68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34" y="1885569"/>
            <a:ext cx="4075092" cy="409829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6E7228D2-3214-CC56-D750-AB8AC7E68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95904">
            <a:off x="-211533" y="2546542"/>
            <a:ext cx="3843734" cy="193503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C862DFD9-377D-00B2-5954-B8E376AF22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21908">
            <a:off x="6601233" y="4686874"/>
            <a:ext cx="4887585" cy="220484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E4079AE3-6470-3DF3-91F5-E314DB64B2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82625">
            <a:off x="1097602" y="5048208"/>
            <a:ext cx="4115177" cy="186816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grpSp>
        <p:nvGrpSpPr>
          <p:cNvPr id="18" name="Gruppe 17">
            <a:extLst>
              <a:ext uri="{FF2B5EF4-FFF2-40B4-BE49-F238E27FC236}">
                <a16:creationId xmlns:a16="http://schemas.microsoft.com/office/drawing/2014/main" id="{62C22755-75EE-5E0D-B0A0-A5519277C9B8}"/>
              </a:ext>
            </a:extLst>
          </p:cNvPr>
          <p:cNvGrpSpPr/>
          <p:nvPr/>
        </p:nvGrpSpPr>
        <p:grpSpPr>
          <a:xfrm rot="590438">
            <a:off x="6902571" y="1415498"/>
            <a:ext cx="4950499" cy="2774171"/>
            <a:chOff x="8816337" y="1851498"/>
            <a:chExt cx="9353550" cy="4733925"/>
          </a:xfrm>
        </p:grpSpPr>
        <p:pic>
          <p:nvPicPr>
            <p:cNvPr id="6" name="Billede 5">
              <a:extLst>
                <a:ext uri="{FF2B5EF4-FFF2-40B4-BE49-F238E27FC236}">
                  <a16:creationId xmlns:a16="http://schemas.microsoft.com/office/drawing/2014/main" id="{CD0F2DE6-A138-49BE-04B3-9F0DD5A61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16337" y="1851498"/>
              <a:ext cx="9353550" cy="4733925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</p:pic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64F3AFB8-FF37-6F73-63F3-6A6EEFE11C92}"/>
                </a:ext>
              </a:extLst>
            </p:cNvPr>
            <p:cNvSpPr/>
            <p:nvPr/>
          </p:nvSpPr>
          <p:spPr>
            <a:xfrm>
              <a:off x="8854437" y="1898269"/>
              <a:ext cx="2677163" cy="4098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21" name="Tekstfelt 20">
            <a:extLst>
              <a:ext uri="{FF2B5EF4-FFF2-40B4-BE49-F238E27FC236}">
                <a16:creationId xmlns:a16="http://schemas.microsoft.com/office/drawing/2014/main" id="{122EC458-7DE3-0761-7D02-7851FA294685}"/>
              </a:ext>
            </a:extLst>
          </p:cNvPr>
          <p:cNvSpPr txBox="1"/>
          <p:nvPr/>
        </p:nvSpPr>
        <p:spPr>
          <a:xfrm>
            <a:off x="10048840" y="6519446"/>
            <a:ext cx="62929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>
                <a:solidFill>
                  <a:srgbClr val="1B248F"/>
                </a:solidFill>
                <a:latin typeface="Daytona" panose="020B0604030500040204" pitchFamily="34" charset="0"/>
              </a:rPr>
              <a:t>Angela Jackson 2023</a:t>
            </a:r>
            <a:endParaRPr lang="da-DK" sz="1600" dirty="0">
              <a:solidFill>
                <a:srgbClr val="1B248F"/>
              </a:solidFill>
              <a:latin typeface="Daytona" panose="020B0604030500040204" pitchFamily="34" charset="0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153A8A4E-D51C-7CDB-F0ED-2C47152A499D}"/>
              </a:ext>
            </a:extLst>
          </p:cNvPr>
          <p:cNvSpPr txBox="1"/>
          <p:nvPr/>
        </p:nvSpPr>
        <p:spPr>
          <a:xfrm>
            <a:off x="435657" y="487357"/>
            <a:ext cx="825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Det </a:t>
            </a:r>
            <a:r>
              <a:rPr lang="en-US" sz="4800" b="1" dirty="0" err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unge</a:t>
            </a:r>
            <a:r>
              <a:rPr lang="en-US" sz="4800" b="1" dirty="0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skelet</a:t>
            </a:r>
            <a:r>
              <a:rPr lang="en-US" sz="4800" b="1" dirty="0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 (</a:t>
            </a:r>
            <a:r>
              <a:rPr lang="en-US" sz="4800" b="1" dirty="0" err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drenge</a:t>
            </a:r>
            <a:r>
              <a:rPr lang="en-US" sz="4800" b="1" dirty="0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90323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88B7C8D-5C32-4B13-8A3A-668A1D2F0C92}"/>
              </a:ext>
            </a:extLst>
          </p:cNvPr>
          <p:cNvSpPr/>
          <p:nvPr/>
        </p:nvSpPr>
        <p:spPr>
          <a:xfrm rot="21449961">
            <a:off x="-124527" y="-674392"/>
            <a:ext cx="12437465" cy="2256097"/>
          </a:xfrm>
          <a:prstGeom prst="rect">
            <a:avLst/>
          </a:prstGeom>
          <a:solidFill>
            <a:srgbClr val="1B248F"/>
          </a:solidFill>
          <a:ln w="50800">
            <a:solidFill>
              <a:srgbClr val="1B2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16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80305F9-0BF3-4AC5-BEA8-4919B41FFAF2}"/>
              </a:ext>
            </a:extLst>
          </p:cNvPr>
          <p:cNvSpPr txBox="1"/>
          <p:nvPr/>
        </p:nvSpPr>
        <p:spPr>
          <a:xfrm>
            <a:off x="435657" y="487357"/>
            <a:ext cx="825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Daytona" panose="020B0604030500040204" pitchFamily="34" charset="0"/>
                <a:cs typeface="Daytona Pro Condensed" panose="020F0502020204030204" pitchFamily="34" charset="0"/>
              </a:rPr>
              <a:t>Osgood-Schlatter</a:t>
            </a:r>
            <a:endParaRPr lang="en-US" sz="4800" b="1" dirty="0">
              <a:solidFill>
                <a:schemeClr val="bg1"/>
              </a:solidFill>
              <a:latin typeface="Daytona" panose="020B0604030500040204" pitchFamily="34" charset="0"/>
              <a:cs typeface="Daytona Pro Condensed" panose="020F0502020204030204" pitchFamily="34" charset="0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130A7BC5-BB6A-43AF-A4D3-520CB10EA53C}"/>
              </a:ext>
            </a:extLst>
          </p:cNvPr>
          <p:cNvSpPr txBox="1"/>
          <p:nvPr/>
        </p:nvSpPr>
        <p:spPr>
          <a:xfrm>
            <a:off x="601815" y="2160571"/>
            <a:ext cx="10984779" cy="2246781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t">
            <a:noAutofit/>
          </a:bodyPr>
          <a:lstStyle/>
          <a:p>
            <a:pPr marL="457200" lvl="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2800" b="1">
              <a:solidFill>
                <a:srgbClr val="1B248F"/>
              </a:solidFill>
              <a:latin typeface="Daytona" panose="020B0604030500040204" pitchFamily="34" charset="0"/>
            </a:endParaRPr>
          </a:p>
        </p:txBody>
      </p:sp>
      <p:pic>
        <p:nvPicPr>
          <p:cNvPr id="2" name="Picture 2" descr="Osgood-Schlatter Disease Treatment">
            <a:extLst>
              <a:ext uri="{FF2B5EF4-FFF2-40B4-BE49-F238E27FC236}">
                <a16:creationId xmlns:a16="http://schemas.microsoft.com/office/drawing/2014/main" id="{6E817021-594A-50AB-424D-ED80A8832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645" y="1851959"/>
            <a:ext cx="4766920" cy="476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Tendinopathies of the Patellofemoral Joint: A Case-Based Approach: Osgood– Schlatter's Disease in a 12-Year-Old | SpringerLink">
            <a:extLst>
              <a:ext uri="{FF2B5EF4-FFF2-40B4-BE49-F238E27FC236}">
                <a16:creationId xmlns:a16="http://schemas.microsoft.com/office/drawing/2014/main" id="{7B21283B-5360-4A6D-50C0-FAE367322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57" y="2170162"/>
            <a:ext cx="5686422" cy="420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355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</TotalTime>
  <Words>1721</Words>
  <Application>Microsoft Office PowerPoint</Application>
  <PresentationFormat>Widescreen</PresentationFormat>
  <Paragraphs>252</Paragraphs>
  <Slides>44</Slides>
  <Notes>44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Daytona</vt:lpstr>
      <vt:lpstr>FS Albert Extra Bold</vt:lpstr>
      <vt:lpstr>Office-tema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Kasper Krommes</dc:creator>
  <cp:lastModifiedBy>Kasper Krommes</cp:lastModifiedBy>
  <cp:revision>17</cp:revision>
  <dcterms:created xsi:type="dcterms:W3CDTF">2024-03-18T09:05:41Z</dcterms:created>
  <dcterms:modified xsi:type="dcterms:W3CDTF">2024-03-27T19:59:39Z</dcterms:modified>
</cp:coreProperties>
</file>